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5.jpg" ContentType="image/png"/>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0" r:id="rId2"/>
    <p:sldId id="258" r:id="rId3"/>
    <p:sldId id="288" r:id="rId4"/>
    <p:sldId id="287" r:id="rId5"/>
    <p:sldId id="259" r:id="rId6"/>
    <p:sldId id="261" r:id="rId7"/>
    <p:sldId id="262" r:id="rId8"/>
    <p:sldId id="279" r:id="rId9"/>
    <p:sldId id="260" r:id="rId10"/>
    <p:sldId id="292" r:id="rId11"/>
    <p:sldId id="293" r:id="rId12"/>
    <p:sldId id="301" r:id="rId13"/>
    <p:sldId id="267" r:id="rId14"/>
    <p:sldId id="266" r:id="rId15"/>
    <p:sldId id="285" r:id="rId16"/>
    <p:sldId id="268" r:id="rId17"/>
    <p:sldId id="322" r:id="rId18"/>
    <p:sldId id="323" r:id="rId19"/>
    <p:sldId id="324" r:id="rId20"/>
    <p:sldId id="325" r:id="rId21"/>
    <p:sldId id="326" r:id="rId22"/>
    <p:sldId id="282" r:id="rId23"/>
    <p:sldId id="314" r:id="rId24"/>
    <p:sldId id="315" r:id="rId25"/>
    <p:sldId id="31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F6"/>
    <a:srgbClr val="2B5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25" autoAdjust="0"/>
  </p:normalViewPr>
  <p:slideViewPr>
    <p:cSldViewPr>
      <p:cViewPr varScale="1">
        <p:scale>
          <a:sx n="67" d="100"/>
          <a:sy n="67" d="100"/>
        </p:scale>
        <p:origin x="1260"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76A37-D763-4987-BFA9-25A2C73CFE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751F5EB-8EA0-49B7-874E-AF544BDE4744}">
      <dgm:prSet phldrT="[Text]" custT="1"/>
      <dgm:spPr/>
      <dgm:t>
        <a:bodyPr/>
        <a:lstStyle/>
        <a:p>
          <a:r>
            <a:rPr lang="en-US" sz="2800" b="1" dirty="0"/>
            <a:t>August 2018</a:t>
          </a:r>
        </a:p>
      </dgm:t>
    </dgm:pt>
    <dgm:pt modelId="{D4CD2F36-303E-4D17-9AB6-44309F7C929C}" type="parTrans" cxnId="{C5ED8688-79B4-4ACB-8501-F7C73057176D}">
      <dgm:prSet/>
      <dgm:spPr/>
      <dgm:t>
        <a:bodyPr/>
        <a:lstStyle/>
        <a:p>
          <a:endParaRPr lang="en-US"/>
        </a:p>
      </dgm:t>
    </dgm:pt>
    <dgm:pt modelId="{7D5DDC87-E519-4103-B1AA-D34CCF0000A3}" type="sibTrans" cxnId="{C5ED8688-79B4-4ACB-8501-F7C73057176D}">
      <dgm:prSet/>
      <dgm:spPr/>
      <dgm:t>
        <a:bodyPr/>
        <a:lstStyle/>
        <a:p>
          <a:endParaRPr lang="en-US"/>
        </a:p>
      </dgm:t>
    </dgm:pt>
    <dgm:pt modelId="{A06C7F82-A113-4E6C-85B8-D2D2B0B4AB0A}">
      <dgm:prSet phldrT="[Text]" custT="1"/>
      <dgm:spPr/>
      <dgm:t>
        <a:bodyPr/>
        <a:lstStyle/>
        <a:p>
          <a:r>
            <a:rPr lang="en-US" sz="2800" dirty="0"/>
            <a:t>South Texas Trauma-Informed Care Consortium is created</a:t>
          </a:r>
        </a:p>
      </dgm:t>
    </dgm:pt>
    <dgm:pt modelId="{FE1CABED-C32A-4553-98C6-DCB092E5E91C}" type="parTrans" cxnId="{E9B82588-F08C-47B2-87F4-0B59FBF43F74}">
      <dgm:prSet/>
      <dgm:spPr/>
      <dgm:t>
        <a:bodyPr/>
        <a:lstStyle/>
        <a:p>
          <a:endParaRPr lang="en-US"/>
        </a:p>
      </dgm:t>
    </dgm:pt>
    <dgm:pt modelId="{C2CDB2C3-C75C-417E-9F35-3B9CE690E6E8}" type="sibTrans" cxnId="{E9B82588-F08C-47B2-87F4-0B59FBF43F74}">
      <dgm:prSet/>
      <dgm:spPr/>
      <dgm:t>
        <a:bodyPr/>
        <a:lstStyle/>
        <a:p>
          <a:endParaRPr lang="en-US"/>
        </a:p>
      </dgm:t>
    </dgm:pt>
    <dgm:pt modelId="{A0D7AE6C-CA6A-4494-8699-C7B7D8BA36CA}">
      <dgm:prSet phldrT="[Text]" custT="1"/>
      <dgm:spPr/>
      <dgm:t>
        <a:bodyPr/>
        <a:lstStyle/>
        <a:p>
          <a:r>
            <a:rPr lang="en-US" sz="2800" dirty="0"/>
            <a:t>Institute for Trauma-Informed Care</a:t>
          </a:r>
        </a:p>
      </dgm:t>
    </dgm:pt>
    <dgm:pt modelId="{40CAC914-F1EA-49D9-A321-9B3462771A6A}" type="parTrans" cxnId="{E875683F-2094-45E8-8650-1D57FC9D8F99}">
      <dgm:prSet/>
      <dgm:spPr/>
      <dgm:t>
        <a:bodyPr/>
        <a:lstStyle/>
        <a:p>
          <a:endParaRPr lang="en-US"/>
        </a:p>
      </dgm:t>
    </dgm:pt>
    <dgm:pt modelId="{6C974BB2-0CF4-4C1F-BB53-7047104F818C}" type="sibTrans" cxnId="{E875683F-2094-45E8-8650-1D57FC9D8F99}">
      <dgm:prSet/>
      <dgm:spPr/>
      <dgm:t>
        <a:bodyPr/>
        <a:lstStyle/>
        <a:p>
          <a:endParaRPr lang="en-US"/>
        </a:p>
      </dgm:t>
    </dgm:pt>
    <dgm:pt modelId="{AD07983E-DD9F-4DAF-B249-568F180BEBDF}">
      <dgm:prSet phldrT="[Text]" custT="1"/>
      <dgm:spPr/>
      <dgm:t>
        <a:bodyPr/>
        <a:lstStyle/>
        <a:p>
          <a:r>
            <a:rPr lang="en-US" sz="2800" b="1" dirty="0"/>
            <a:t>October 2019</a:t>
          </a:r>
        </a:p>
      </dgm:t>
    </dgm:pt>
    <dgm:pt modelId="{3B897807-4F2C-4314-A05F-355EBB6D41BC}" type="sibTrans" cxnId="{6BA4CE24-00B6-4E2A-8208-16B827A1561E}">
      <dgm:prSet/>
      <dgm:spPr/>
      <dgm:t>
        <a:bodyPr/>
        <a:lstStyle/>
        <a:p>
          <a:endParaRPr lang="en-US"/>
        </a:p>
      </dgm:t>
    </dgm:pt>
    <dgm:pt modelId="{856285FA-6666-4CE9-B360-8A6F72C958F7}" type="parTrans" cxnId="{6BA4CE24-00B6-4E2A-8208-16B827A1561E}">
      <dgm:prSet/>
      <dgm:spPr/>
      <dgm:t>
        <a:bodyPr/>
        <a:lstStyle/>
        <a:p>
          <a:endParaRPr lang="en-US"/>
        </a:p>
      </dgm:t>
    </dgm:pt>
    <dgm:pt modelId="{35300640-80A8-4D0A-80EB-E2EB47089D04}">
      <dgm:prSet phldrT="[Text]" custT="1"/>
      <dgm:spPr/>
      <dgm:t>
        <a:bodyPr/>
        <a:lstStyle/>
        <a:p>
          <a:r>
            <a:rPr lang="en-US" sz="2800" b="1" dirty="0"/>
            <a:t>May 2019</a:t>
          </a:r>
        </a:p>
      </dgm:t>
    </dgm:pt>
    <dgm:pt modelId="{98B952BC-525C-4DA2-836E-5EF6FA98159B}" type="parTrans" cxnId="{4ED32584-46C7-4AE3-91E0-0093BA93E7D1}">
      <dgm:prSet/>
      <dgm:spPr/>
      <dgm:t>
        <a:bodyPr/>
        <a:lstStyle/>
        <a:p>
          <a:endParaRPr lang="en-US"/>
        </a:p>
      </dgm:t>
    </dgm:pt>
    <dgm:pt modelId="{8A09FFA9-5D7C-4D02-A9B4-B9A33EDCFDB4}" type="sibTrans" cxnId="{4ED32584-46C7-4AE3-91E0-0093BA93E7D1}">
      <dgm:prSet/>
      <dgm:spPr/>
      <dgm:t>
        <a:bodyPr/>
        <a:lstStyle/>
        <a:p>
          <a:endParaRPr lang="en-US"/>
        </a:p>
      </dgm:t>
    </dgm:pt>
    <dgm:pt modelId="{55E159AE-3A36-4B18-AF18-F921DC98C096}">
      <dgm:prSet phldrT="[Text]" custT="1"/>
      <dgm:spPr/>
      <dgm:t>
        <a:bodyPr/>
        <a:lstStyle/>
        <a:p>
          <a:r>
            <a:rPr lang="en-US" sz="2800" dirty="0"/>
            <a:t>Inaugural observance of Trauma-Informed Care Month</a:t>
          </a:r>
        </a:p>
      </dgm:t>
    </dgm:pt>
    <dgm:pt modelId="{FAD47674-1C2F-4171-8C2A-DF9255C353E6}" type="parTrans" cxnId="{3550F911-EFEF-48EA-A9EA-2F94FBABEC66}">
      <dgm:prSet/>
      <dgm:spPr/>
      <dgm:t>
        <a:bodyPr/>
        <a:lstStyle/>
        <a:p>
          <a:endParaRPr lang="en-US"/>
        </a:p>
      </dgm:t>
    </dgm:pt>
    <dgm:pt modelId="{AAD1F0D5-F7EA-4FDD-B95B-A3F043D3D2DE}" type="sibTrans" cxnId="{3550F911-EFEF-48EA-A9EA-2F94FBABEC66}">
      <dgm:prSet/>
      <dgm:spPr/>
      <dgm:t>
        <a:bodyPr/>
        <a:lstStyle/>
        <a:p>
          <a:endParaRPr lang="en-US"/>
        </a:p>
      </dgm:t>
    </dgm:pt>
    <dgm:pt modelId="{8B6662F2-2520-45E5-8570-0719B97C40B4}">
      <dgm:prSet custT="1"/>
      <dgm:spPr/>
      <dgm:t>
        <a:bodyPr/>
        <a:lstStyle/>
        <a:p>
          <a:r>
            <a:rPr lang="en-US" sz="2800" b="1" dirty="0"/>
            <a:t>January 2020</a:t>
          </a:r>
        </a:p>
      </dgm:t>
    </dgm:pt>
    <dgm:pt modelId="{5F2E5E5B-DA41-4A0F-86E2-5E1C71D62868}" type="parTrans" cxnId="{A2986391-3972-4C75-9B34-CD81FFD9832F}">
      <dgm:prSet/>
      <dgm:spPr/>
      <dgm:t>
        <a:bodyPr/>
        <a:lstStyle/>
        <a:p>
          <a:endParaRPr lang="en-US"/>
        </a:p>
      </dgm:t>
    </dgm:pt>
    <dgm:pt modelId="{05EB8CA1-52BB-43AF-BE4D-063AFBCD0CA0}" type="sibTrans" cxnId="{A2986391-3972-4C75-9B34-CD81FFD9832F}">
      <dgm:prSet/>
      <dgm:spPr/>
      <dgm:t>
        <a:bodyPr/>
        <a:lstStyle/>
        <a:p>
          <a:endParaRPr lang="en-US"/>
        </a:p>
      </dgm:t>
    </dgm:pt>
    <dgm:pt modelId="{0050722B-736A-45BB-93F0-BFBB6DF39816}">
      <dgm:prSet custT="1"/>
      <dgm:spPr/>
      <dgm:t>
        <a:bodyPr/>
        <a:lstStyle/>
        <a:p>
          <a:r>
            <a:rPr lang="en-US" sz="2800" dirty="0"/>
            <a:t>Trauma-Informed Care Certifying Entity </a:t>
          </a:r>
        </a:p>
      </dgm:t>
    </dgm:pt>
    <dgm:pt modelId="{F02FEDBD-DDD3-4EDC-A26A-C00535E47D4D}" type="parTrans" cxnId="{CAB4F540-3563-4C28-8506-A27FD48E9E24}">
      <dgm:prSet/>
      <dgm:spPr/>
      <dgm:t>
        <a:bodyPr/>
        <a:lstStyle/>
        <a:p>
          <a:endParaRPr lang="en-US"/>
        </a:p>
      </dgm:t>
    </dgm:pt>
    <dgm:pt modelId="{4C72E95B-B437-4212-9C71-CB6B17BE74FC}" type="sibTrans" cxnId="{CAB4F540-3563-4C28-8506-A27FD48E9E24}">
      <dgm:prSet/>
      <dgm:spPr/>
      <dgm:t>
        <a:bodyPr/>
        <a:lstStyle/>
        <a:p>
          <a:endParaRPr lang="en-US"/>
        </a:p>
      </dgm:t>
    </dgm:pt>
    <dgm:pt modelId="{D720E45E-600A-44B1-A68C-8398E6AB36F8}" type="pres">
      <dgm:prSet presAssocID="{59776A37-D763-4987-BFA9-25A2C73CFEF9}" presName="Name0" presStyleCnt="0">
        <dgm:presLayoutVars>
          <dgm:dir/>
          <dgm:animLvl val="lvl"/>
          <dgm:resizeHandles val="exact"/>
        </dgm:presLayoutVars>
      </dgm:prSet>
      <dgm:spPr/>
    </dgm:pt>
    <dgm:pt modelId="{0D3EDF45-C0DF-453A-BA7D-8E233E340537}" type="pres">
      <dgm:prSet presAssocID="{0751F5EB-8EA0-49B7-874E-AF544BDE4744}" presName="linNode" presStyleCnt="0"/>
      <dgm:spPr/>
    </dgm:pt>
    <dgm:pt modelId="{70230CBD-A3C5-4130-98A7-BF72D509968B}" type="pres">
      <dgm:prSet presAssocID="{0751F5EB-8EA0-49B7-874E-AF544BDE4744}" presName="parentText" presStyleLbl="node1" presStyleIdx="0" presStyleCnt="4">
        <dgm:presLayoutVars>
          <dgm:chMax val="1"/>
          <dgm:bulletEnabled val="1"/>
        </dgm:presLayoutVars>
      </dgm:prSet>
      <dgm:spPr/>
    </dgm:pt>
    <dgm:pt modelId="{54C695A0-E539-4D5E-A358-0C36E5331A5B}" type="pres">
      <dgm:prSet presAssocID="{0751F5EB-8EA0-49B7-874E-AF544BDE4744}" presName="descendantText" presStyleLbl="alignAccFollowNode1" presStyleIdx="0" presStyleCnt="4">
        <dgm:presLayoutVars>
          <dgm:bulletEnabled val="1"/>
        </dgm:presLayoutVars>
      </dgm:prSet>
      <dgm:spPr/>
    </dgm:pt>
    <dgm:pt modelId="{0E95C961-242A-4C6F-8975-F756EDC6990C}" type="pres">
      <dgm:prSet presAssocID="{7D5DDC87-E519-4103-B1AA-D34CCF0000A3}" presName="sp" presStyleCnt="0"/>
      <dgm:spPr/>
    </dgm:pt>
    <dgm:pt modelId="{09FBE904-277A-4C89-AE1E-3B3F2608343C}" type="pres">
      <dgm:prSet presAssocID="{35300640-80A8-4D0A-80EB-E2EB47089D04}" presName="linNode" presStyleCnt="0"/>
      <dgm:spPr/>
    </dgm:pt>
    <dgm:pt modelId="{C84E8CDC-6C0C-4C42-9CE9-04A394748F71}" type="pres">
      <dgm:prSet presAssocID="{35300640-80A8-4D0A-80EB-E2EB47089D04}" presName="parentText" presStyleLbl="node1" presStyleIdx="1" presStyleCnt="4">
        <dgm:presLayoutVars>
          <dgm:chMax val="1"/>
          <dgm:bulletEnabled val="1"/>
        </dgm:presLayoutVars>
      </dgm:prSet>
      <dgm:spPr/>
    </dgm:pt>
    <dgm:pt modelId="{C982A072-3E09-4BD9-936B-E684F6FDC3FC}" type="pres">
      <dgm:prSet presAssocID="{35300640-80A8-4D0A-80EB-E2EB47089D04}" presName="descendantText" presStyleLbl="alignAccFollowNode1" presStyleIdx="1" presStyleCnt="4">
        <dgm:presLayoutVars>
          <dgm:bulletEnabled val="1"/>
        </dgm:presLayoutVars>
      </dgm:prSet>
      <dgm:spPr/>
    </dgm:pt>
    <dgm:pt modelId="{A2F658CC-04DC-42DB-84CF-47EBE78455C3}" type="pres">
      <dgm:prSet presAssocID="{8A09FFA9-5D7C-4D02-A9B4-B9A33EDCFDB4}" presName="sp" presStyleCnt="0"/>
      <dgm:spPr/>
    </dgm:pt>
    <dgm:pt modelId="{B30171B6-0ED3-4B46-83B3-E504812291C5}" type="pres">
      <dgm:prSet presAssocID="{AD07983E-DD9F-4DAF-B249-568F180BEBDF}" presName="linNode" presStyleCnt="0"/>
      <dgm:spPr/>
    </dgm:pt>
    <dgm:pt modelId="{9053C983-44EC-4BE6-84D8-322D47C4C9CB}" type="pres">
      <dgm:prSet presAssocID="{AD07983E-DD9F-4DAF-B249-568F180BEBDF}" presName="parentText" presStyleLbl="node1" presStyleIdx="2" presStyleCnt="4">
        <dgm:presLayoutVars>
          <dgm:chMax val="1"/>
          <dgm:bulletEnabled val="1"/>
        </dgm:presLayoutVars>
      </dgm:prSet>
      <dgm:spPr/>
    </dgm:pt>
    <dgm:pt modelId="{06D91F06-CA28-4628-BF65-D9D78AFC2780}" type="pres">
      <dgm:prSet presAssocID="{AD07983E-DD9F-4DAF-B249-568F180BEBDF}" presName="descendantText" presStyleLbl="alignAccFollowNode1" presStyleIdx="2" presStyleCnt="4">
        <dgm:presLayoutVars>
          <dgm:bulletEnabled val="1"/>
        </dgm:presLayoutVars>
      </dgm:prSet>
      <dgm:spPr/>
    </dgm:pt>
    <dgm:pt modelId="{17752639-4313-46D0-B3E2-2D3A1482AE06}" type="pres">
      <dgm:prSet presAssocID="{3B897807-4F2C-4314-A05F-355EBB6D41BC}" presName="sp" presStyleCnt="0"/>
      <dgm:spPr/>
    </dgm:pt>
    <dgm:pt modelId="{AC3A7328-F652-4F52-994B-5FE68BFF8668}" type="pres">
      <dgm:prSet presAssocID="{8B6662F2-2520-45E5-8570-0719B97C40B4}" presName="linNode" presStyleCnt="0"/>
      <dgm:spPr/>
    </dgm:pt>
    <dgm:pt modelId="{D5D74FE7-A999-4A0B-9635-D2E893BD53E5}" type="pres">
      <dgm:prSet presAssocID="{8B6662F2-2520-45E5-8570-0719B97C40B4}" presName="parentText" presStyleLbl="node1" presStyleIdx="3" presStyleCnt="4">
        <dgm:presLayoutVars>
          <dgm:chMax val="1"/>
          <dgm:bulletEnabled val="1"/>
        </dgm:presLayoutVars>
      </dgm:prSet>
      <dgm:spPr/>
    </dgm:pt>
    <dgm:pt modelId="{92C2F448-C938-424F-AE05-0F079749FC34}" type="pres">
      <dgm:prSet presAssocID="{8B6662F2-2520-45E5-8570-0719B97C40B4}" presName="descendantText" presStyleLbl="alignAccFollowNode1" presStyleIdx="3" presStyleCnt="4">
        <dgm:presLayoutVars>
          <dgm:bulletEnabled val="1"/>
        </dgm:presLayoutVars>
      </dgm:prSet>
      <dgm:spPr/>
    </dgm:pt>
  </dgm:ptLst>
  <dgm:cxnLst>
    <dgm:cxn modelId="{5D9A9906-9390-4687-BDD8-5ED53BA3F90A}" type="presOf" srcId="{59776A37-D763-4987-BFA9-25A2C73CFEF9}" destId="{D720E45E-600A-44B1-A68C-8398E6AB36F8}" srcOrd="0" destOrd="0" presId="urn:microsoft.com/office/officeart/2005/8/layout/vList5"/>
    <dgm:cxn modelId="{3550F911-EFEF-48EA-A9EA-2F94FBABEC66}" srcId="{35300640-80A8-4D0A-80EB-E2EB47089D04}" destId="{55E159AE-3A36-4B18-AF18-F921DC98C096}" srcOrd="0" destOrd="0" parTransId="{FAD47674-1C2F-4171-8C2A-DF9255C353E6}" sibTransId="{AAD1F0D5-F7EA-4FDD-B95B-A3F043D3D2DE}"/>
    <dgm:cxn modelId="{6BA4CE24-00B6-4E2A-8208-16B827A1561E}" srcId="{59776A37-D763-4987-BFA9-25A2C73CFEF9}" destId="{AD07983E-DD9F-4DAF-B249-568F180BEBDF}" srcOrd="2" destOrd="0" parTransId="{856285FA-6666-4CE9-B360-8A6F72C958F7}" sibTransId="{3B897807-4F2C-4314-A05F-355EBB6D41BC}"/>
    <dgm:cxn modelId="{33F3213E-62DA-4F5D-A645-68DD65818EB5}" type="presOf" srcId="{AD07983E-DD9F-4DAF-B249-568F180BEBDF}" destId="{9053C983-44EC-4BE6-84D8-322D47C4C9CB}" srcOrd="0" destOrd="0" presId="urn:microsoft.com/office/officeart/2005/8/layout/vList5"/>
    <dgm:cxn modelId="{E875683F-2094-45E8-8650-1D57FC9D8F99}" srcId="{AD07983E-DD9F-4DAF-B249-568F180BEBDF}" destId="{A0D7AE6C-CA6A-4494-8699-C7B7D8BA36CA}" srcOrd="0" destOrd="0" parTransId="{40CAC914-F1EA-49D9-A321-9B3462771A6A}" sibTransId="{6C974BB2-0CF4-4C1F-BB53-7047104F818C}"/>
    <dgm:cxn modelId="{CAB4F540-3563-4C28-8506-A27FD48E9E24}" srcId="{8B6662F2-2520-45E5-8570-0719B97C40B4}" destId="{0050722B-736A-45BB-93F0-BFBB6DF39816}" srcOrd="0" destOrd="0" parTransId="{F02FEDBD-DDD3-4EDC-A26A-C00535E47D4D}" sibTransId="{4C72E95B-B437-4212-9C71-CB6B17BE74FC}"/>
    <dgm:cxn modelId="{3FA7355F-147A-447B-AA20-5C1F54EC8EAD}" type="presOf" srcId="{55E159AE-3A36-4B18-AF18-F921DC98C096}" destId="{C982A072-3E09-4BD9-936B-E684F6FDC3FC}" srcOrd="0" destOrd="0" presId="urn:microsoft.com/office/officeart/2005/8/layout/vList5"/>
    <dgm:cxn modelId="{9C491943-FB0E-4DD6-9EFE-109D32EB658C}" type="presOf" srcId="{8B6662F2-2520-45E5-8570-0719B97C40B4}" destId="{D5D74FE7-A999-4A0B-9635-D2E893BD53E5}" srcOrd="0" destOrd="0" presId="urn:microsoft.com/office/officeart/2005/8/layout/vList5"/>
    <dgm:cxn modelId="{9979CC65-BAE4-4B80-8B86-5F56DB7BD991}" type="presOf" srcId="{0050722B-736A-45BB-93F0-BFBB6DF39816}" destId="{92C2F448-C938-424F-AE05-0F079749FC34}" srcOrd="0" destOrd="0" presId="urn:microsoft.com/office/officeart/2005/8/layout/vList5"/>
    <dgm:cxn modelId="{F0A8AA67-1E86-47FA-853A-BD98FE415408}" type="presOf" srcId="{0751F5EB-8EA0-49B7-874E-AF544BDE4744}" destId="{70230CBD-A3C5-4130-98A7-BF72D509968B}" srcOrd="0" destOrd="0" presId="urn:microsoft.com/office/officeart/2005/8/layout/vList5"/>
    <dgm:cxn modelId="{FDEBD84C-8D97-43BF-B588-87318E1EA483}" type="presOf" srcId="{A0D7AE6C-CA6A-4494-8699-C7B7D8BA36CA}" destId="{06D91F06-CA28-4628-BF65-D9D78AFC2780}" srcOrd="0" destOrd="0" presId="urn:microsoft.com/office/officeart/2005/8/layout/vList5"/>
    <dgm:cxn modelId="{434E9E73-9F81-4CBC-99B3-E58088134DB4}" type="presOf" srcId="{A06C7F82-A113-4E6C-85B8-D2D2B0B4AB0A}" destId="{54C695A0-E539-4D5E-A358-0C36E5331A5B}" srcOrd="0" destOrd="0" presId="urn:microsoft.com/office/officeart/2005/8/layout/vList5"/>
    <dgm:cxn modelId="{4ED32584-46C7-4AE3-91E0-0093BA93E7D1}" srcId="{59776A37-D763-4987-BFA9-25A2C73CFEF9}" destId="{35300640-80A8-4D0A-80EB-E2EB47089D04}" srcOrd="1" destOrd="0" parTransId="{98B952BC-525C-4DA2-836E-5EF6FA98159B}" sibTransId="{8A09FFA9-5D7C-4D02-A9B4-B9A33EDCFDB4}"/>
    <dgm:cxn modelId="{E9B82588-F08C-47B2-87F4-0B59FBF43F74}" srcId="{0751F5EB-8EA0-49B7-874E-AF544BDE4744}" destId="{A06C7F82-A113-4E6C-85B8-D2D2B0B4AB0A}" srcOrd="0" destOrd="0" parTransId="{FE1CABED-C32A-4553-98C6-DCB092E5E91C}" sibTransId="{C2CDB2C3-C75C-417E-9F35-3B9CE690E6E8}"/>
    <dgm:cxn modelId="{C5ED8688-79B4-4ACB-8501-F7C73057176D}" srcId="{59776A37-D763-4987-BFA9-25A2C73CFEF9}" destId="{0751F5EB-8EA0-49B7-874E-AF544BDE4744}" srcOrd="0" destOrd="0" parTransId="{D4CD2F36-303E-4D17-9AB6-44309F7C929C}" sibTransId="{7D5DDC87-E519-4103-B1AA-D34CCF0000A3}"/>
    <dgm:cxn modelId="{A2986391-3972-4C75-9B34-CD81FFD9832F}" srcId="{59776A37-D763-4987-BFA9-25A2C73CFEF9}" destId="{8B6662F2-2520-45E5-8570-0719B97C40B4}" srcOrd="3" destOrd="0" parTransId="{5F2E5E5B-DA41-4A0F-86E2-5E1C71D62868}" sibTransId="{05EB8CA1-52BB-43AF-BE4D-063AFBCD0CA0}"/>
    <dgm:cxn modelId="{02F67FE5-B375-4C02-B6B6-1F2792BA6489}" type="presOf" srcId="{35300640-80A8-4D0A-80EB-E2EB47089D04}" destId="{C84E8CDC-6C0C-4C42-9CE9-04A394748F71}" srcOrd="0" destOrd="0" presId="urn:microsoft.com/office/officeart/2005/8/layout/vList5"/>
    <dgm:cxn modelId="{A908BF84-6B6E-4E98-BBF1-5E7EC2A8342D}" type="presParOf" srcId="{D720E45E-600A-44B1-A68C-8398E6AB36F8}" destId="{0D3EDF45-C0DF-453A-BA7D-8E233E340537}" srcOrd="0" destOrd="0" presId="urn:microsoft.com/office/officeart/2005/8/layout/vList5"/>
    <dgm:cxn modelId="{1A748239-B481-4DDB-8A3F-2B5ACDCDA03E}" type="presParOf" srcId="{0D3EDF45-C0DF-453A-BA7D-8E233E340537}" destId="{70230CBD-A3C5-4130-98A7-BF72D509968B}" srcOrd="0" destOrd="0" presId="urn:microsoft.com/office/officeart/2005/8/layout/vList5"/>
    <dgm:cxn modelId="{183FA75F-B10D-42DC-9504-21821BFD6AD2}" type="presParOf" srcId="{0D3EDF45-C0DF-453A-BA7D-8E233E340537}" destId="{54C695A0-E539-4D5E-A358-0C36E5331A5B}" srcOrd="1" destOrd="0" presId="urn:microsoft.com/office/officeart/2005/8/layout/vList5"/>
    <dgm:cxn modelId="{8F57875B-9B30-4CA8-8CEA-90801D30EC71}" type="presParOf" srcId="{D720E45E-600A-44B1-A68C-8398E6AB36F8}" destId="{0E95C961-242A-4C6F-8975-F756EDC6990C}" srcOrd="1" destOrd="0" presId="urn:microsoft.com/office/officeart/2005/8/layout/vList5"/>
    <dgm:cxn modelId="{D3E399FB-B6D5-47A6-9448-950E7E7E395F}" type="presParOf" srcId="{D720E45E-600A-44B1-A68C-8398E6AB36F8}" destId="{09FBE904-277A-4C89-AE1E-3B3F2608343C}" srcOrd="2" destOrd="0" presId="urn:microsoft.com/office/officeart/2005/8/layout/vList5"/>
    <dgm:cxn modelId="{A8A5801B-5D58-426C-B569-E8CF8F1C6AD7}" type="presParOf" srcId="{09FBE904-277A-4C89-AE1E-3B3F2608343C}" destId="{C84E8CDC-6C0C-4C42-9CE9-04A394748F71}" srcOrd="0" destOrd="0" presId="urn:microsoft.com/office/officeart/2005/8/layout/vList5"/>
    <dgm:cxn modelId="{ED9DD21D-D25D-4C29-AEAD-6E6E4A540168}" type="presParOf" srcId="{09FBE904-277A-4C89-AE1E-3B3F2608343C}" destId="{C982A072-3E09-4BD9-936B-E684F6FDC3FC}" srcOrd="1" destOrd="0" presId="urn:microsoft.com/office/officeart/2005/8/layout/vList5"/>
    <dgm:cxn modelId="{6DF493C8-AA69-4CEF-ADA7-03966CCCCB65}" type="presParOf" srcId="{D720E45E-600A-44B1-A68C-8398E6AB36F8}" destId="{A2F658CC-04DC-42DB-84CF-47EBE78455C3}" srcOrd="3" destOrd="0" presId="urn:microsoft.com/office/officeart/2005/8/layout/vList5"/>
    <dgm:cxn modelId="{B1ED3E5A-5C73-4EAD-871B-3F2FEDC53428}" type="presParOf" srcId="{D720E45E-600A-44B1-A68C-8398E6AB36F8}" destId="{B30171B6-0ED3-4B46-83B3-E504812291C5}" srcOrd="4" destOrd="0" presId="urn:microsoft.com/office/officeart/2005/8/layout/vList5"/>
    <dgm:cxn modelId="{A5FD170C-DB86-46EE-BB98-047A964649EA}" type="presParOf" srcId="{B30171B6-0ED3-4B46-83B3-E504812291C5}" destId="{9053C983-44EC-4BE6-84D8-322D47C4C9CB}" srcOrd="0" destOrd="0" presId="urn:microsoft.com/office/officeart/2005/8/layout/vList5"/>
    <dgm:cxn modelId="{6860504A-AC9D-4D1F-B90E-7F409B0EE9BB}" type="presParOf" srcId="{B30171B6-0ED3-4B46-83B3-E504812291C5}" destId="{06D91F06-CA28-4628-BF65-D9D78AFC2780}" srcOrd="1" destOrd="0" presId="urn:microsoft.com/office/officeart/2005/8/layout/vList5"/>
    <dgm:cxn modelId="{2BF22DE9-5CD3-4A6B-A472-B155F7A350BB}" type="presParOf" srcId="{D720E45E-600A-44B1-A68C-8398E6AB36F8}" destId="{17752639-4313-46D0-B3E2-2D3A1482AE06}" srcOrd="5" destOrd="0" presId="urn:microsoft.com/office/officeart/2005/8/layout/vList5"/>
    <dgm:cxn modelId="{F81147F8-68AB-4927-80F7-FD928ED57E4A}" type="presParOf" srcId="{D720E45E-600A-44B1-A68C-8398E6AB36F8}" destId="{AC3A7328-F652-4F52-994B-5FE68BFF8668}" srcOrd="6" destOrd="0" presId="urn:microsoft.com/office/officeart/2005/8/layout/vList5"/>
    <dgm:cxn modelId="{0BBF2A86-E255-4E22-BA48-DEDAB2C445B4}" type="presParOf" srcId="{AC3A7328-F652-4F52-994B-5FE68BFF8668}" destId="{D5D74FE7-A999-4A0B-9635-D2E893BD53E5}" srcOrd="0" destOrd="0" presId="urn:microsoft.com/office/officeart/2005/8/layout/vList5"/>
    <dgm:cxn modelId="{976AB8BA-E036-4B83-AD57-99F585466EA9}" type="presParOf" srcId="{AC3A7328-F652-4F52-994B-5FE68BFF8668}" destId="{92C2F448-C938-424F-AE05-0F079749FC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695A0-E539-4D5E-A358-0C36E5331A5B}">
      <dsp:nvSpPr>
        <dsp:cNvPr id="0" name=""/>
        <dsp:cNvSpPr/>
      </dsp:nvSpPr>
      <dsp:spPr>
        <a:xfrm rot="5400000">
          <a:off x="5151002" y="-2074751"/>
          <a:ext cx="89025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South Texas Trauma-Informed Care Consortium is created</a:t>
          </a:r>
        </a:p>
      </dsp:txBody>
      <dsp:txXfrm rot="-5400000">
        <a:off x="2962655" y="157054"/>
        <a:ext cx="5223486" cy="803334"/>
      </dsp:txXfrm>
    </dsp:sp>
    <dsp:sp modelId="{70230CBD-A3C5-4130-98A7-BF72D509968B}">
      <dsp:nvSpPr>
        <dsp:cNvPr id="0" name=""/>
        <dsp:cNvSpPr/>
      </dsp:nvSpPr>
      <dsp:spPr>
        <a:xfrm>
          <a:off x="0" y="2313"/>
          <a:ext cx="2962656" cy="1112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August 2018</a:t>
          </a:r>
        </a:p>
      </dsp:txBody>
      <dsp:txXfrm>
        <a:off x="54323" y="56636"/>
        <a:ext cx="2854010" cy="1004166"/>
      </dsp:txXfrm>
    </dsp:sp>
    <dsp:sp modelId="{C982A072-3E09-4BD9-936B-E684F6FDC3FC}">
      <dsp:nvSpPr>
        <dsp:cNvPr id="0" name=""/>
        <dsp:cNvSpPr/>
      </dsp:nvSpPr>
      <dsp:spPr>
        <a:xfrm rot="5400000">
          <a:off x="5151002" y="-906298"/>
          <a:ext cx="89025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Inaugural observance of Trauma-Informed Care Month</a:t>
          </a:r>
        </a:p>
      </dsp:txBody>
      <dsp:txXfrm rot="-5400000">
        <a:off x="2962655" y="1325507"/>
        <a:ext cx="5223486" cy="803334"/>
      </dsp:txXfrm>
    </dsp:sp>
    <dsp:sp modelId="{C84E8CDC-6C0C-4C42-9CE9-04A394748F71}">
      <dsp:nvSpPr>
        <dsp:cNvPr id="0" name=""/>
        <dsp:cNvSpPr/>
      </dsp:nvSpPr>
      <dsp:spPr>
        <a:xfrm>
          <a:off x="0" y="1170766"/>
          <a:ext cx="2962656" cy="1112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May 2019</a:t>
          </a:r>
        </a:p>
      </dsp:txBody>
      <dsp:txXfrm>
        <a:off x="54323" y="1225089"/>
        <a:ext cx="2854010" cy="1004166"/>
      </dsp:txXfrm>
    </dsp:sp>
    <dsp:sp modelId="{06D91F06-CA28-4628-BF65-D9D78AFC2780}">
      <dsp:nvSpPr>
        <dsp:cNvPr id="0" name=""/>
        <dsp:cNvSpPr/>
      </dsp:nvSpPr>
      <dsp:spPr>
        <a:xfrm rot="5400000">
          <a:off x="5151002" y="262154"/>
          <a:ext cx="89025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Institute for Trauma-Informed Care</a:t>
          </a:r>
        </a:p>
      </dsp:txBody>
      <dsp:txXfrm rot="-5400000">
        <a:off x="2962655" y="2493959"/>
        <a:ext cx="5223486" cy="803334"/>
      </dsp:txXfrm>
    </dsp:sp>
    <dsp:sp modelId="{9053C983-44EC-4BE6-84D8-322D47C4C9CB}">
      <dsp:nvSpPr>
        <dsp:cNvPr id="0" name=""/>
        <dsp:cNvSpPr/>
      </dsp:nvSpPr>
      <dsp:spPr>
        <a:xfrm>
          <a:off x="0" y="2339220"/>
          <a:ext cx="2962656" cy="1112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October 2019</a:t>
          </a:r>
        </a:p>
      </dsp:txBody>
      <dsp:txXfrm>
        <a:off x="54323" y="2393543"/>
        <a:ext cx="2854010" cy="1004166"/>
      </dsp:txXfrm>
    </dsp:sp>
    <dsp:sp modelId="{92C2F448-C938-424F-AE05-0F079749FC34}">
      <dsp:nvSpPr>
        <dsp:cNvPr id="0" name=""/>
        <dsp:cNvSpPr/>
      </dsp:nvSpPr>
      <dsp:spPr>
        <a:xfrm rot="5400000">
          <a:off x="5151002" y="1430607"/>
          <a:ext cx="89025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Trauma-Informed Care Certifying Entity </a:t>
          </a:r>
        </a:p>
      </dsp:txBody>
      <dsp:txXfrm rot="-5400000">
        <a:off x="2962655" y="3662412"/>
        <a:ext cx="5223486" cy="803334"/>
      </dsp:txXfrm>
    </dsp:sp>
    <dsp:sp modelId="{D5D74FE7-A999-4A0B-9635-D2E893BD53E5}">
      <dsp:nvSpPr>
        <dsp:cNvPr id="0" name=""/>
        <dsp:cNvSpPr/>
      </dsp:nvSpPr>
      <dsp:spPr>
        <a:xfrm>
          <a:off x="0" y="3507673"/>
          <a:ext cx="2962656" cy="1112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January 2020</a:t>
          </a:r>
        </a:p>
      </dsp:txBody>
      <dsp:txXfrm>
        <a:off x="54323" y="3561996"/>
        <a:ext cx="2854010" cy="10041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13827-8C92-4E01-A1AF-E342D7CE0C76}" type="datetimeFigureOut">
              <a:rPr lang="en-US" smtClean="0"/>
              <a:t>11/24/2020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2A166-A648-45B1-9D6E-1D9E00DB5371}" type="slidenum">
              <a:rPr lang="en-US" smtClean="0"/>
              <a:t>‹#›</a:t>
            </a:fld>
            <a:endParaRPr lang="en-US" dirty="0"/>
          </a:p>
        </p:txBody>
      </p:sp>
    </p:spTree>
    <p:extLst>
      <p:ext uri="{BB962C8B-B14F-4D97-AF65-F5344CB8AC3E}">
        <p14:creationId xmlns:p14="http://schemas.microsoft.com/office/powerpoint/2010/main" val="52665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a:t>
            </a:fld>
            <a:endParaRPr lang="en-US" dirty="0"/>
          </a:p>
        </p:txBody>
      </p:sp>
    </p:spTree>
    <p:extLst>
      <p:ext uri="{BB962C8B-B14F-4D97-AF65-F5344CB8AC3E}">
        <p14:creationId xmlns:p14="http://schemas.microsoft.com/office/powerpoint/2010/main" val="23167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12</a:t>
            </a:fld>
            <a:endParaRPr lang="en-US" dirty="0"/>
          </a:p>
        </p:txBody>
      </p:sp>
    </p:spTree>
    <p:extLst>
      <p:ext uri="{BB962C8B-B14F-4D97-AF65-F5344CB8AC3E}">
        <p14:creationId xmlns:p14="http://schemas.microsoft.com/office/powerpoint/2010/main" val="56143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13</a:t>
            </a:fld>
            <a:endParaRPr lang="en-US" dirty="0"/>
          </a:p>
        </p:txBody>
      </p:sp>
    </p:spTree>
    <p:extLst>
      <p:ext uri="{BB962C8B-B14F-4D97-AF65-F5344CB8AC3E}">
        <p14:creationId xmlns:p14="http://schemas.microsoft.com/office/powerpoint/2010/main" val="398470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17</a:t>
            </a:fld>
            <a:endParaRPr lang="en-US" dirty="0"/>
          </a:p>
        </p:txBody>
      </p:sp>
    </p:spTree>
    <p:extLst>
      <p:ext uri="{BB962C8B-B14F-4D97-AF65-F5344CB8AC3E}">
        <p14:creationId xmlns:p14="http://schemas.microsoft.com/office/powerpoint/2010/main" val="67424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18</a:t>
            </a:fld>
            <a:endParaRPr lang="en-US" dirty="0"/>
          </a:p>
        </p:txBody>
      </p:sp>
    </p:spTree>
    <p:extLst>
      <p:ext uri="{BB962C8B-B14F-4D97-AF65-F5344CB8AC3E}">
        <p14:creationId xmlns:p14="http://schemas.microsoft.com/office/powerpoint/2010/main" val="162150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20</a:t>
            </a:fld>
            <a:endParaRPr lang="en-US" dirty="0"/>
          </a:p>
        </p:txBody>
      </p:sp>
    </p:spTree>
    <p:extLst>
      <p:ext uri="{BB962C8B-B14F-4D97-AF65-F5344CB8AC3E}">
        <p14:creationId xmlns:p14="http://schemas.microsoft.com/office/powerpoint/2010/main" val="406333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167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167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25</a:t>
            </a:fld>
            <a:endParaRPr lang="en-US" dirty="0"/>
          </a:p>
        </p:txBody>
      </p:sp>
    </p:spTree>
    <p:extLst>
      <p:ext uri="{BB962C8B-B14F-4D97-AF65-F5344CB8AC3E}">
        <p14:creationId xmlns:p14="http://schemas.microsoft.com/office/powerpoint/2010/main" val="211058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2</a:t>
            </a:fld>
            <a:endParaRPr lang="en-US" dirty="0"/>
          </a:p>
        </p:txBody>
      </p:sp>
    </p:spTree>
    <p:extLst>
      <p:ext uri="{BB962C8B-B14F-4D97-AF65-F5344CB8AC3E}">
        <p14:creationId xmlns:p14="http://schemas.microsoft.com/office/powerpoint/2010/main" val="413729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3</a:t>
            </a:fld>
            <a:endParaRPr lang="en-US" dirty="0"/>
          </a:p>
        </p:txBody>
      </p:sp>
    </p:spTree>
    <p:extLst>
      <p:ext uri="{BB962C8B-B14F-4D97-AF65-F5344CB8AC3E}">
        <p14:creationId xmlns:p14="http://schemas.microsoft.com/office/powerpoint/2010/main" val="364196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5</a:t>
            </a:fld>
            <a:endParaRPr lang="en-US" dirty="0"/>
          </a:p>
        </p:txBody>
      </p:sp>
    </p:spTree>
    <p:extLst>
      <p:ext uri="{BB962C8B-B14F-4D97-AF65-F5344CB8AC3E}">
        <p14:creationId xmlns:p14="http://schemas.microsoft.com/office/powerpoint/2010/main" val="90093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7</a:t>
            </a:fld>
            <a:endParaRPr lang="en-US" dirty="0"/>
          </a:p>
        </p:txBody>
      </p:sp>
    </p:spTree>
    <p:extLst>
      <p:ext uri="{BB962C8B-B14F-4D97-AF65-F5344CB8AC3E}">
        <p14:creationId xmlns:p14="http://schemas.microsoft.com/office/powerpoint/2010/main" val="312040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8</a:t>
            </a:fld>
            <a:endParaRPr lang="en-US" dirty="0"/>
          </a:p>
        </p:txBody>
      </p:sp>
    </p:spTree>
    <p:extLst>
      <p:ext uri="{BB962C8B-B14F-4D97-AF65-F5344CB8AC3E}">
        <p14:creationId xmlns:p14="http://schemas.microsoft.com/office/powerpoint/2010/main" val="312040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9</a:t>
            </a:fld>
            <a:endParaRPr lang="en-US" dirty="0"/>
          </a:p>
        </p:txBody>
      </p:sp>
    </p:spTree>
    <p:extLst>
      <p:ext uri="{BB962C8B-B14F-4D97-AF65-F5344CB8AC3E}">
        <p14:creationId xmlns:p14="http://schemas.microsoft.com/office/powerpoint/2010/main" val="59321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10</a:t>
            </a:fld>
            <a:endParaRPr lang="en-US" dirty="0"/>
          </a:p>
        </p:txBody>
      </p:sp>
    </p:spTree>
    <p:extLst>
      <p:ext uri="{BB962C8B-B14F-4D97-AF65-F5344CB8AC3E}">
        <p14:creationId xmlns:p14="http://schemas.microsoft.com/office/powerpoint/2010/main" val="281662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2A166-A648-45B1-9D6E-1D9E00DB5371}" type="slidenum">
              <a:rPr lang="en-US" smtClean="0"/>
              <a:t>11</a:t>
            </a:fld>
            <a:endParaRPr lang="en-US" dirty="0"/>
          </a:p>
        </p:txBody>
      </p:sp>
    </p:spTree>
    <p:extLst>
      <p:ext uri="{BB962C8B-B14F-4D97-AF65-F5344CB8AC3E}">
        <p14:creationId xmlns:p14="http://schemas.microsoft.com/office/powerpoint/2010/main" val="220478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sz="1400">
                <a:latin typeface="Myriad Pro"/>
              </a:defRPr>
            </a:lvl1pPr>
          </a:lstStyle>
          <a:p>
            <a:endParaRPr lang="en-US" dirty="0"/>
          </a:p>
        </p:txBody>
      </p:sp>
      <p:pic>
        <p:nvPicPr>
          <p:cNvPr id="5" name="Picture 4" descr="Metro_Health_White.png"/>
          <p:cNvPicPr>
            <a:picLocks noChangeAspect="1"/>
          </p:cNvPicPr>
          <p:nvPr userDrawn="1"/>
        </p:nvPicPr>
        <p:blipFill>
          <a:blip r:embed="rId2" cstate="print"/>
          <a:stretch>
            <a:fillRect/>
          </a:stretch>
        </p:blipFill>
        <p:spPr>
          <a:xfrm>
            <a:off x="2971800" y="152400"/>
            <a:ext cx="3276600" cy="12795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5"/>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5"/>
            <a:ext cx="60198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4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8" name="Title Placeholder 1"/>
          <p:cNvSpPr txBox="1">
            <a:spLocks/>
          </p:cNvSpPr>
          <p:nvPr/>
        </p:nvSpPr>
        <p:spPr>
          <a:xfrm>
            <a:off x="457200" y="228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white"/>
                </a:solidFill>
                <a:latin typeface="Myriad Pro" pitchFamily="34" charset="0"/>
              </a:rPr>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Title Placeholder 1"/>
          <p:cNvSpPr txBox="1">
            <a:spLocks/>
          </p:cNvSpPr>
          <p:nvPr/>
        </p:nvSpPr>
        <p:spPr>
          <a:xfrm>
            <a:off x="457200" y="228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white"/>
                </a:solidFill>
                <a:latin typeface="Myriad Pro" pitchFamily="34" charset="0"/>
              </a:rPr>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798637"/>
            <a:ext cx="4040188" cy="639763"/>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438401"/>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1798637"/>
            <a:ext cx="4041775" cy="639763"/>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438401"/>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11" name="Title Placeholder 1"/>
          <p:cNvSpPr txBox="1">
            <a:spLocks/>
          </p:cNvSpPr>
          <p:nvPr/>
        </p:nvSpPr>
        <p:spPr>
          <a:xfrm>
            <a:off x="457200" y="228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white"/>
                </a:solidFill>
                <a:latin typeface="Myriad Pro" pitchFamily="34" charset="0"/>
              </a:rPr>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Title Placeholder 1"/>
          <p:cNvSpPr txBox="1">
            <a:spLocks/>
          </p:cNvSpPr>
          <p:nvPr/>
        </p:nvSpPr>
        <p:spPr>
          <a:xfrm>
            <a:off x="457200" y="228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white"/>
                </a:solidFill>
                <a:latin typeface="Myriad Pro" pitchFamily="34" charset="0"/>
              </a:rPr>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pic>
        <p:nvPicPr>
          <p:cNvPr id="8" name="Picture 7" descr="Metro_Health_Dist-TransBack.png"/>
          <p:cNvPicPr>
            <a:picLocks noChangeAspect="1"/>
          </p:cNvPicPr>
          <p:nvPr/>
        </p:nvPicPr>
        <p:blipFill>
          <a:blip r:embed="rId2" cstate="print"/>
          <a:stretch>
            <a:fillRect/>
          </a:stretch>
        </p:blipFill>
        <p:spPr>
          <a:xfrm>
            <a:off x="2133600" y="381001"/>
            <a:ext cx="4876800" cy="1328493"/>
          </a:xfrm>
          <a:prstGeom prst="rect">
            <a:avLst/>
          </a:prstGeom>
        </p:spPr>
      </p:pic>
      <p:sp>
        <p:nvSpPr>
          <p:cNvPr id="10" name="Title Placeholder 1"/>
          <p:cNvSpPr txBox="1">
            <a:spLocks/>
          </p:cNvSpPr>
          <p:nvPr/>
        </p:nvSpPr>
        <p:spPr>
          <a:xfrm>
            <a:off x="457200" y="5181600"/>
            <a:ext cx="8229600" cy="1143000"/>
          </a:xfrm>
          <a:prstGeom prst="rect">
            <a:avLst/>
          </a:prstGeom>
        </p:spPr>
        <p:txBody>
          <a:bodyPr vert="horz" lIns="91440" tIns="45720" rIns="91440" bIns="45720" rtlCol="0" anchor="ctr">
            <a:normAutofit/>
          </a:bodyPr>
          <a:lstStyle/>
          <a:p>
            <a:pPr>
              <a:spcBef>
                <a:spcPct val="0"/>
              </a:spcBef>
              <a:defRPr/>
            </a:pPr>
            <a:r>
              <a:rPr lang="en-US" sz="4400" dirty="0">
                <a:solidFill>
                  <a:prstClr val="white"/>
                </a:solidFill>
                <a:latin typeface="Myriad Pro" pitchFamily="34" charset="0"/>
              </a:rPr>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Vertical Text">
    <p:spTree>
      <p:nvGrpSpPr>
        <p:cNvPr id="1" name=""/>
        <p:cNvGrpSpPr/>
        <p:nvPr/>
      </p:nvGrpSpPr>
      <p:grpSpPr>
        <a:xfrm>
          <a:off x="0" y="0"/>
          <a:ext cx="0" cy="0"/>
          <a:chOff x="0" y="0"/>
          <a:chExt cx="0" cy="0"/>
        </a:xfrm>
      </p:grpSpPr>
      <p:pic>
        <p:nvPicPr>
          <p:cNvPr id="8" name="Picture 7" descr="Metro_Health_Dist-TransBack.png"/>
          <p:cNvPicPr>
            <a:picLocks noChangeAspect="1"/>
          </p:cNvPicPr>
          <p:nvPr/>
        </p:nvPicPr>
        <p:blipFill>
          <a:blip r:embed="rId2" cstate="print"/>
          <a:stretch>
            <a:fillRect/>
          </a:stretch>
        </p:blipFill>
        <p:spPr>
          <a:xfrm>
            <a:off x="381000" y="457200"/>
            <a:ext cx="3810000" cy="1037885"/>
          </a:xfrm>
          <a:prstGeom prst="rect">
            <a:avLst/>
          </a:prstGeom>
        </p:spPr>
      </p:pic>
      <p:sp>
        <p:nvSpPr>
          <p:cNvPr id="10" name="Title Placeholder 1"/>
          <p:cNvSpPr txBox="1">
            <a:spLocks/>
          </p:cNvSpPr>
          <p:nvPr/>
        </p:nvSpPr>
        <p:spPr>
          <a:xfrm>
            <a:off x="457200" y="5181600"/>
            <a:ext cx="8229600" cy="1143000"/>
          </a:xfrm>
          <a:prstGeom prst="rect">
            <a:avLst/>
          </a:prstGeom>
        </p:spPr>
        <p:txBody>
          <a:bodyPr vert="horz" lIns="91440" tIns="45720" rIns="91440" bIns="45720" rtlCol="0" anchor="ctr">
            <a:normAutofit/>
          </a:bodyPr>
          <a:lstStyle/>
          <a:p>
            <a:pPr>
              <a:spcBef>
                <a:spcPct val="0"/>
              </a:spcBef>
              <a:defRPr/>
            </a:pPr>
            <a:r>
              <a:rPr lang="en-US" sz="4400" dirty="0">
                <a:solidFill>
                  <a:prstClr val="white"/>
                </a:solidFill>
                <a:latin typeface="Myriad Pro" pitchFamily="34" charset="0"/>
              </a:rPr>
              <a:t>Click to edit Master title style</a:t>
            </a:r>
          </a:p>
        </p:txBody>
      </p:sp>
      <p:sp>
        <p:nvSpPr>
          <p:cNvPr id="5" name="Picture Placeholder 2"/>
          <p:cNvSpPr>
            <a:spLocks noGrp="1"/>
          </p:cNvSpPr>
          <p:nvPr>
            <p:ph type="pic" idx="1"/>
          </p:nvPr>
        </p:nvSpPr>
        <p:spPr>
          <a:xfrm>
            <a:off x="0" y="2133603"/>
            <a:ext cx="3008312" cy="2289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Picture Placeholder 2"/>
          <p:cNvSpPr>
            <a:spLocks noGrp="1"/>
          </p:cNvSpPr>
          <p:nvPr>
            <p:ph type="pic" idx="10"/>
          </p:nvPr>
        </p:nvSpPr>
        <p:spPr>
          <a:xfrm>
            <a:off x="3058143" y="2133603"/>
            <a:ext cx="3008312" cy="2289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p:cNvSpPr>
            <a:spLocks noGrp="1"/>
          </p:cNvSpPr>
          <p:nvPr>
            <p:ph type="pic" idx="11"/>
          </p:nvPr>
        </p:nvSpPr>
        <p:spPr>
          <a:xfrm>
            <a:off x="6135688" y="2133603"/>
            <a:ext cx="3008312" cy="2289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Rectangle 10"/>
          <p:cNvSpPr/>
          <p:nvPr/>
        </p:nvSpPr>
        <p:spPr>
          <a:xfrm>
            <a:off x="0" y="1981200"/>
            <a:ext cx="9144000" cy="15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4419600"/>
            <a:ext cx="9144000" cy="152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Content Placeholder 2"/>
          <p:cNvSpPr>
            <a:spLocks noGrp="1"/>
          </p:cNvSpPr>
          <p:nvPr>
            <p:ph idx="1"/>
          </p:nvPr>
        </p:nvSpPr>
        <p:spPr>
          <a:xfrm>
            <a:off x="3181737" y="457200"/>
            <a:ext cx="5486400" cy="563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Content Placeholder 2"/>
          <p:cNvSpPr>
            <a:spLocks noGrp="1"/>
          </p:cNvSpPr>
          <p:nvPr>
            <p:ph idx="1"/>
          </p:nvPr>
        </p:nvSpPr>
        <p:spPr>
          <a:xfrm>
            <a:off x="533400" y="457200"/>
            <a:ext cx="5486400" cy="563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Calibri Light" panose="020F0302020204030204" pitchFamily="34" charset="0"/>
              </a:defRPr>
            </a:lvl1pPr>
            <a:lvl2pPr>
              <a:defRPr>
                <a:solidFill>
                  <a:schemeClr val="tx1"/>
                </a:solidFill>
                <a:latin typeface="Calibri Light" panose="020F0302020204030204" pitchFamily="34" charset="0"/>
              </a:defRPr>
            </a:lvl2pPr>
            <a:lvl3pPr>
              <a:defRPr>
                <a:solidFill>
                  <a:schemeClr val="tx1"/>
                </a:solidFill>
                <a:latin typeface="Calibri Light" panose="020F0302020204030204" pitchFamily="34" charset="0"/>
              </a:defRPr>
            </a:lvl3pPr>
            <a:lvl4pPr>
              <a:defRPr>
                <a:solidFill>
                  <a:schemeClr val="tx1"/>
                </a:solidFill>
                <a:latin typeface="Calibri Light" panose="020F0302020204030204" pitchFamily="34" charset="0"/>
              </a:defRPr>
            </a:lvl4pPr>
            <a:lvl5pPr>
              <a:defRPr>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Myriad Pro"/>
              </a:defRPr>
            </a:lvl1pPr>
          </a:lstStyle>
          <a:p>
            <a:endParaRPr lang="en-US" dirty="0"/>
          </a:p>
        </p:txBody>
      </p:sp>
      <p:sp>
        <p:nvSpPr>
          <p:cNvPr id="7" name="Slide Number Placeholder 2"/>
          <p:cNvSpPr>
            <a:spLocks noGrp="1"/>
          </p:cNvSpPr>
          <p:nvPr>
            <p:ph type="sldNum" sz="quarter" idx="4"/>
          </p:nvPr>
        </p:nvSpPr>
        <p:spPr>
          <a:xfrm>
            <a:off x="7924800" y="6375401"/>
            <a:ext cx="1219200" cy="464185"/>
          </a:xfrm>
          <a:prstGeom prst="rect">
            <a:avLst/>
          </a:prstGeom>
        </p:spPr>
        <p:txBody>
          <a:bodyPr/>
          <a:lstStyle>
            <a:lvl1pPr algn="r">
              <a:defRPr sz="1400" b="1">
                <a:solidFill>
                  <a:schemeClr val="bg2"/>
                </a:solidFill>
                <a:latin typeface="Myriad Pro"/>
              </a:defRPr>
            </a:lvl1pPr>
          </a:lstStyle>
          <a:p>
            <a:fld id="{DE8CE56C-A2E9-4B51-845C-B68819E2710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52939" y="6356352"/>
            <a:ext cx="2895600" cy="365125"/>
          </a:xfrm>
          <a:prstGeom prst="rect">
            <a:avLst/>
          </a:prstGeom>
        </p:spPr>
        <p:txBody>
          <a:bodyPr/>
          <a:lstStyle/>
          <a:p>
            <a:endParaRPr lang="en-US" dirty="0"/>
          </a:p>
        </p:txBody>
      </p:sp>
      <p:sp>
        <p:nvSpPr>
          <p:cNvPr id="9" name="Content Placeholder 2"/>
          <p:cNvSpPr>
            <a:spLocks noGrp="1"/>
          </p:cNvSpPr>
          <p:nvPr>
            <p:ph idx="1"/>
          </p:nvPr>
        </p:nvSpPr>
        <p:spPr>
          <a:xfrm>
            <a:off x="362337" y="457200"/>
            <a:ext cx="3886200" cy="563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AMetro Health white logo.png"/>
          <p:cNvPicPr>
            <a:picLocks noChangeAspect="1"/>
          </p:cNvPicPr>
          <p:nvPr/>
        </p:nvPicPr>
        <p:blipFill>
          <a:blip r:embed="rId2" cstate="print"/>
          <a:srcRect l="34483" r="33190" b="33775"/>
          <a:stretch>
            <a:fillRect/>
          </a:stretch>
        </p:blipFill>
        <p:spPr>
          <a:xfrm>
            <a:off x="4992115" y="1828803"/>
            <a:ext cx="3713355" cy="2970684"/>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pic>
        <p:nvPicPr>
          <p:cNvPr id="10" name="Picture 9" descr="SAMetro Health white logo.png"/>
          <p:cNvPicPr>
            <a:picLocks noChangeAspect="1"/>
          </p:cNvPicPr>
          <p:nvPr/>
        </p:nvPicPr>
        <p:blipFill>
          <a:blip r:embed="rId2" cstate="print"/>
          <a:srcRect l="34483" r="33190" b="33775"/>
          <a:stretch>
            <a:fillRect/>
          </a:stretch>
        </p:blipFill>
        <p:spPr>
          <a:xfrm>
            <a:off x="4992115" y="1828803"/>
            <a:ext cx="3713355" cy="2970684"/>
          </a:xfrm>
          <a:prstGeom prst="rect">
            <a:avLst/>
          </a:prstGeom>
        </p:spPr>
      </p:pic>
      <p:pic>
        <p:nvPicPr>
          <p:cNvPr id="8" name="Picture 4" descr="http://cdn.mysitemyway.com/etc-mysitemyway/backgrounds/legacy-previews/backgrounds/sequenced-circles/sequenced-circles-003450-deep-maroon.jpg"/>
          <p:cNvPicPr>
            <a:picLocks noChangeAspect="1" noChangeArrowheads="1"/>
          </p:cNvPicPr>
          <p:nvPr/>
        </p:nvPicPr>
        <p:blipFill>
          <a:blip r:embed="rId3" cstate="print"/>
          <a:srcRect/>
          <a:stretch>
            <a:fillRect/>
          </a:stretch>
        </p:blipFill>
        <p:spPr bwMode="auto">
          <a:xfrm>
            <a:off x="5" y="0"/>
            <a:ext cx="9143999" cy="6858000"/>
          </a:xfrm>
          <a:prstGeom prst="rect">
            <a:avLst/>
          </a:prstGeom>
          <a:noFill/>
        </p:spPr>
      </p:pic>
      <p:pic>
        <p:nvPicPr>
          <p:cNvPr id="11" name="Picture 10" descr="SAMetro Health white logo.png"/>
          <p:cNvPicPr>
            <a:picLocks noChangeAspect="1"/>
          </p:cNvPicPr>
          <p:nvPr/>
        </p:nvPicPr>
        <p:blipFill>
          <a:blip r:embed="rId2" cstate="print"/>
          <a:stretch>
            <a:fillRect/>
          </a:stretch>
        </p:blipFill>
        <p:spPr>
          <a:xfrm>
            <a:off x="1905000" y="2394121"/>
            <a:ext cx="5334000" cy="208301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pic>
        <p:nvPicPr>
          <p:cNvPr id="10" name="Picture 9" descr="SAMetro Health white logo.png"/>
          <p:cNvPicPr>
            <a:picLocks noChangeAspect="1"/>
          </p:cNvPicPr>
          <p:nvPr/>
        </p:nvPicPr>
        <p:blipFill>
          <a:blip r:embed="rId2" cstate="print"/>
          <a:srcRect l="34483" r="33190" b="33775"/>
          <a:stretch>
            <a:fillRect/>
          </a:stretch>
        </p:blipFill>
        <p:spPr>
          <a:xfrm>
            <a:off x="4992115" y="1828803"/>
            <a:ext cx="3713355" cy="2970684"/>
          </a:xfrm>
          <a:prstGeom prst="rect">
            <a:avLst/>
          </a:prstGeom>
        </p:spPr>
      </p:pic>
      <p:pic>
        <p:nvPicPr>
          <p:cNvPr id="8" name="Picture 4" descr="http://cdn.mysitemyway.com/etc-mysitemyway/backgrounds/legacy-previews/backgrounds/sequenced-circles/sequenced-circles-003450-deep-maroon.jpg"/>
          <p:cNvPicPr>
            <a:picLocks noChangeAspect="1" noChangeArrowheads="1"/>
          </p:cNvPicPr>
          <p:nvPr/>
        </p:nvPicPr>
        <p:blipFill>
          <a:blip r:embed="rId3" cstate="print"/>
          <a:srcRect/>
          <a:stretch>
            <a:fillRect/>
          </a:stretch>
        </p:blipFill>
        <p:spPr bwMode="auto">
          <a:xfrm>
            <a:off x="5" y="0"/>
            <a:ext cx="9143999" cy="6858000"/>
          </a:xfrm>
          <a:prstGeom prst="rect">
            <a:avLst/>
          </a:prstGeom>
          <a:noFill/>
        </p:spPr>
      </p:pic>
      <p:sp>
        <p:nvSpPr>
          <p:cNvPr id="6" name="Title Placeholder 1"/>
          <p:cNvSpPr txBox="1">
            <a:spLocks/>
          </p:cNvSpPr>
          <p:nvPr/>
        </p:nvSpPr>
        <p:spPr>
          <a:xfrm>
            <a:off x="457200" y="4343400"/>
            <a:ext cx="8229600" cy="1143000"/>
          </a:xfrm>
          <a:prstGeom prst="rect">
            <a:avLst/>
          </a:prstGeom>
        </p:spPr>
        <p:txBody>
          <a:bodyPr vert="horz" lIns="91440" tIns="45720" rIns="91440" bIns="45720" rtlCol="0" anchor="ctr">
            <a:normAutofit/>
          </a:bodyPr>
          <a:lstStyle/>
          <a:p>
            <a:pPr>
              <a:spcBef>
                <a:spcPct val="0"/>
              </a:spcBef>
              <a:defRPr/>
            </a:pPr>
            <a:r>
              <a:rPr lang="en-US" sz="4400" dirty="0">
                <a:solidFill>
                  <a:prstClr val="white"/>
                </a:solidFill>
                <a:latin typeface="Myriad Pro" pitchFamily="34" charset="0"/>
              </a:rPr>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Tree>
    <p:extLst>
      <p:ext uri="{BB962C8B-B14F-4D97-AF65-F5344CB8AC3E}">
        <p14:creationId xmlns:p14="http://schemas.microsoft.com/office/powerpoint/2010/main" val="1034050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Vertical Title and Text">
    <p:spTree>
      <p:nvGrpSpPr>
        <p:cNvPr id="1" name=""/>
        <p:cNvGrpSpPr/>
        <p:nvPr/>
      </p:nvGrpSpPr>
      <p:grpSpPr>
        <a:xfrm>
          <a:off x="0" y="0"/>
          <a:ext cx="0" cy="0"/>
          <a:chOff x="0" y="0"/>
          <a:chExt cx="0" cy="0"/>
        </a:xfrm>
      </p:grpSpPr>
      <p:pic>
        <p:nvPicPr>
          <p:cNvPr id="10" name="Picture 9" descr="SAMetro Health white logo.png"/>
          <p:cNvPicPr>
            <a:picLocks noChangeAspect="1"/>
          </p:cNvPicPr>
          <p:nvPr/>
        </p:nvPicPr>
        <p:blipFill>
          <a:blip r:embed="rId2" cstate="print"/>
          <a:srcRect l="34483" r="33190" b="33775"/>
          <a:stretch>
            <a:fillRect/>
          </a:stretch>
        </p:blipFill>
        <p:spPr>
          <a:xfrm>
            <a:off x="4992115" y="1828803"/>
            <a:ext cx="3713355" cy="2970684"/>
          </a:xfrm>
          <a:prstGeom prst="rect">
            <a:avLst/>
          </a:prstGeom>
        </p:spPr>
      </p:pic>
      <p:pic>
        <p:nvPicPr>
          <p:cNvPr id="8" name="Picture 4" descr="http://cdn.mysitemyway.com/etc-mysitemyway/backgrounds/legacy-previews/backgrounds/sequenced-circles/sequenced-circles-003450-deep-maroon.jpg"/>
          <p:cNvPicPr>
            <a:picLocks noChangeAspect="1" noChangeArrowheads="1"/>
          </p:cNvPicPr>
          <p:nvPr/>
        </p:nvPicPr>
        <p:blipFill>
          <a:blip r:embed="rId3" cstate="print"/>
          <a:srcRect/>
          <a:stretch>
            <a:fillRect/>
          </a:stretch>
        </p:blipFill>
        <p:spPr bwMode="auto">
          <a:xfrm>
            <a:off x="5" y="0"/>
            <a:ext cx="9143999" cy="6858000"/>
          </a:xfrm>
          <a:prstGeom prst="rect">
            <a:avLst/>
          </a:prstGeom>
          <a:noFill/>
        </p:spPr>
      </p:pic>
      <p:pic>
        <p:nvPicPr>
          <p:cNvPr id="11" name="Picture 10" descr="SAMetro Health white logo.png"/>
          <p:cNvPicPr>
            <a:picLocks noChangeAspect="1"/>
          </p:cNvPicPr>
          <p:nvPr/>
        </p:nvPicPr>
        <p:blipFill>
          <a:blip r:embed="rId2" cstate="print"/>
          <a:stretch>
            <a:fillRect/>
          </a:stretch>
        </p:blipFill>
        <p:spPr>
          <a:xfrm>
            <a:off x="1905000" y="2394121"/>
            <a:ext cx="5334000" cy="2083019"/>
          </a:xfrm>
          <a:prstGeom prst="rect">
            <a:avLst/>
          </a:prstGeom>
        </p:spPr>
      </p:pic>
    </p:spTree>
    <p:extLst>
      <p:ext uri="{BB962C8B-B14F-4D97-AF65-F5344CB8AC3E}">
        <p14:creationId xmlns:p14="http://schemas.microsoft.com/office/powerpoint/2010/main" val="151556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CE56C-A2E9-4B51-845C-B68819E2710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3" name="Рисунок 9"/>
          <p:cNvSpPr>
            <a:spLocks noGrp="1"/>
          </p:cNvSpPr>
          <p:nvPr>
            <p:ph type="pic" sz="quarter" idx="10"/>
          </p:nvPr>
        </p:nvSpPr>
        <p:spPr>
          <a:xfrm>
            <a:off x="0" y="0"/>
            <a:ext cx="9144000" cy="4101467"/>
          </a:xfrm>
          <a:prstGeom prst="rect">
            <a:avLst/>
          </a:prstGeom>
        </p:spPr>
        <p:txBody>
          <a:bodyPr/>
          <a:lstStyle/>
          <a:p>
            <a:pPr lvl="0"/>
            <a:endParaRPr lang="ru-RU" noProof="0" dirty="0"/>
          </a:p>
        </p:txBody>
      </p:sp>
    </p:spTree>
    <p:extLst>
      <p:ext uri="{BB962C8B-B14F-4D97-AF65-F5344CB8AC3E}">
        <p14:creationId xmlns:p14="http://schemas.microsoft.com/office/powerpoint/2010/main" val="157367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mj-lt"/>
              </a:defRPr>
            </a:lvl1pPr>
          </a:lstStyle>
          <a:p>
            <a:endParaRPr lang="en-US" dirty="0"/>
          </a:p>
        </p:txBody>
      </p:sp>
      <p:pic>
        <p:nvPicPr>
          <p:cNvPr id="7" name="Picture 6" descr="Metro_Health_White.png"/>
          <p:cNvPicPr>
            <a:picLocks noChangeAspect="1"/>
          </p:cNvPicPr>
          <p:nvPr/>
        </p:nvPicPr>
        <p:blipFill>
          <a:blip r:embed="rId2" cstate="print"/>
          <a:stretch>
            <a:fillRect/>
          </a:stretch>
        </p:blipFill>
        <p:spPr>
          <a:xfrm>
            <a:off x="2971800" y="152405"/>
            <a:ext cx="3276600" cy="1279569"/>
          </a:xfrm>
          <a:prstGeom prst="rect">
            <a:avLst/>
          </a:prstGeom>
        </p:spPr>
      </p:pic>
      <p:sp>
        <p:nvSpPr>
          <p:cNvPr id="8" name="Slide Number Placeholder 2"/>
          <p:cNvSpPr>
            <a:spLocks noGrp="1"/>
          </p:cNvSpPr>
          <p:nvPr>
            <p:ph type="sldNum" sz="quarter" idx="4"/>
          </p:nvPr>
        </p:nvSpPr>
        <p:spPr>
          <a:xfrm>
            <a:off x="7924800" y="6375401"/>
            <a:ext cx="1219200" cy="464185"/>
          </a:xfrm>
          <a:prstGeom prst="rect">
            <a:avLst/>
          </a:prstGeom>
        </p:spPr>
        <p:txBody>
          <a:bodyPr/>
          <a:lstStyle>
            <a:lvl1pPr algn="r">
              <a:defRPr sz="1400" b="1">
                <a:solidFill>
                  <a:schemeClr val="bg2"/>
                </a:solidFill>
                <a:latin typeface="Myriad Pro"/>
              </a:defRPr>
            </a:lvl1pPr>
          </a:lstStyle>
          <a:p>
            <a:fld id="{DE8CE56C-A2E9-4B51-845C-B68819E27105}" type="slidenum">
              <a:rPr lang="en-US" smtClean="0"/>
              <a:pPr/>
              <a:t>‹#›</a:t>
            </a:fld>
            <a:endParaRPr lang="en-US" dirty="0"/>
          </a:p>
        </p:txBody>
      </p:sp>
      <p:pic>
        <p:nvPicPr>
          <p:cNvPr id="9" name="Picture 8" descr="Metro_Health_White.png"/>
          <p:cNvPicPr>
            <a:picLocks noChangeAspect="1"/>
          </p:cNvPicPr>
          <p:nvPr userDrawn="1"/>
        </p:nvPicPr>
        <p:blipFill>
          <a:blip r:embed="rId2" cstate="print"/>
          <a:stretch>
            <a:fillRect/>
          </a:stretch>
        </p:blipFill>
        <p:spPr>
          <a:xfrm>
            <a:off x="2971800" y="152400"/>
            <a:ext cx="3276600" cy="127956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solidFill>
                  <a:schemeClr val="tx1"/>
                </a:solidFill>
                <a:latin typeface="Calibri Light" panose="020F0302020204030204" pitchFamily="34" charset="0"/>
              </a:defRPr>
            </a:lvl1pPr>
            <a:lvl2pPr>
              <a:defRPr sz="2400">
                <a:solidFill>
                  <a:schemeClr val="tx1"/>
                </a:solidFill>
                <a:latin typeface="Calibri Light" panose="020F0302020204030204" pitchFamily="34" charset="0"/>
              </a:defRPr>
            </a:lvl2pPr>
            <a:lvl3pPr>
              <a:defRPr sz="2000">
                <a:solidFill>
                  <a:schemeClr val="tx1"/>
                </a:solidFill>
                <a:latin typeface="Calibri Light" panose="020F0302020204030204" pitchFamily="34" charset="0"/>
              </a:defRPr>
            </a:lvl3pPr>
            <a:lvl4pPr>
              <a:defRPr sz="1800">
                <a:solidFill>
                  <a:schemeClr val="tx1"/>
                </a:solidFill>
                <a:latin typeface="Calibri Light" panose="020F0302020204030204" pitchFamily="34" charset="0"/>
              </a:defRPr>
            </a:lvl4pPr>
            <a:lvl5pPr>
              <a:defRPr sz="1800">
                <a:solidFill>
                  <a:schemeClr val="tx1"/>
                </a:solidFill>
                <a:latin typeface="Calibri Light" panose="020F03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5"/>
            <a:ext cx="4038600" cy="4525963"/>
          </a:xfrm>
        </p:spPr>
        <p:txBody>
          <a:bodyPr/>
          <a:lstStyle>
            <a:lvl1pPr>
              <a:defRPr sz="2800">
                <a:latin typeface="Calibri Light" panose="020F0302020204030204" pitchFamily="34" charset="0"/>
              </a:defRPr>
            </a:lvl1pPr>
            <a:lvl2pPr>
              <a:defRPr sz="24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mj-lt"/>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609761"/>
            <a:ext cx="4040188" cy="639763"/>
          </a:xfrm>
        </p:spPr>
        <p:txBody>
          <a:bodyPr anchor="b"/>
          <a:lstStyle>
            <a:lvl1pPr marL="0" indent="0">
              <a:buNone/>
              <a:defRPr sz="2400" b="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249523"/>
            <a:ext cx="4040188" cy="3951288"/>
          </a:xfrm>
        </p:spPr>
        <p:txBody>
          <a:bodyPr/>
          <a:lstStyle>
            <a:lvl1pPr>
              <a:defRPr sz="2400">
                <a:latin typeface="Calibri Light" panose="020F0302020204030204" pitchFamily="34" charset="0"/>
              </a:defRPr>
            </a:lvl1pPr>
            <a:lvl2pPr>
              <a:defRPr sz="2000">
                <a:latin typeface="Calibri Light" panose="020F0302020204030204" pitchFamily="34" charset="0"/>
              </a:defRPr>
            </a:lvl2pPr>
            <a:lvl3pPr>
              <a:defRPr sz="1800">
                <a:latin typeface="Calibri Light" panose="020F0302020204030204" pitchFamily="34" charset="0"/>
              </a:defRPr>
            </a:lvl3pPr>
            <a:lvl4pPr>
              <a:defRPr sz="1600">
                <a:latin typeface="Calibri Light" panose="020F0302020204030204" pitchFamily="34" charset="0"/>
              </a:defRPr>
            </a:lvl4pPr>
            <a:lvl5pPr>
              <a:defRPr sz="1600">
                <a:latin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1609761"/>
            <a:ext cx="4041775" cy="639763"/>
          </a:xfrm>
        </p:spPr>
        <p:txBody>
          <a:bodyPr anchor="b"/>
          <a:lstStyle>
            <a:lvl1pPr marL="0" indent="0">
              <a:buNone/>
              <a:defRPr sz="2400" b="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249523"/>
            <a:ext cx="4041775" cy="3951288"/>
          </a:xfrm>
        </p:spPr>
        <p:txBody>
          <a:bodyPr/>
          <a:lstStyle>
            <a:lvl1pPr>
              <a:defRPr sz="2400">
                <a:latin typeface="Calibri Light" panose="020F0302020204030204" pitchFamily="34" charset="0"/>
              </a:defRPr>
            </a:lvl1pPr>
            <a:lvl2pPr>
              <a:defRPr sz="2000">
                <a:latin typeface="Calibri Light" panose="020F0302020204030204" pitchFamily="34" charset="0"/>
              </a:defRPr>
            </a:lvl2pPr>
            <a:lvl3pPr>
              <a:defRPr sz="1800">
                <a:latin typeface="Calibri Light" panose="020F0302020204030204" pitchFamily="34" charset="0"/>
              </a:defRPr>
            </a:lvl3pPr>
            <a:lvl4pPr>
              <a:defRPr sz="1600">
                <a:latin typeface="Calibri Light" panose="020F0302020204030204" pitchFamily="34" charset="0"/>
              </a:defRPr>
            </a:lvl4pPr>
            <a:lvl5pPr>
              <a:defRPr sz="1600">
                <a:latin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latin typeface="Calibri Light" panose="020F030202020403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atin typeface="+mj-lt"/>
              </a:defRPr>
            </a:lvl1pPr>
          </a:lstStyle>
          <a:p>
            <a:endParaRPr lang="en-US" dirty="0"/>
          </a:p>
        </p:txBody>
      </p:sp>
      <p:sp>
        <p:nvSpPr>
          <p:cNvPr id="6" name="Slide Number Placeholder 2"/>
          <p:cNvSpPr>
            <a:spLocks noGrp="1"/>
          </p:cNvSpPr>
          <p:nvPr>
            <p:ph type="sldNum" sz="quarter" idx="4"/>
          </p:nvPr>
        </p:nvSpPr>
        <p:spPr>
          <a:xfrm>
            <a:off x="7924800" y="6375401"/>
            <a:ext cx="1219200" cy="464185"/>
          </a:xfrm>
          <a:prstGeom prst="rect">
            <a:avLst/>
          </a:prstGeom>
        </p:spPr>
        <p:txBody>
          <a:bodyPr/>
          <a:lstStyle>
            <a:lvl1pPr algn="r">
              <a:defRPr sz="1400" b="1">
                <a:solidFill>
                  <a:schemeClr val="bg2"/>
                </a:solidFill>
                <a:latin typeface="Myriad Pro"/>
              </a:defRPr>
            </a:lvl1pPr>
          </a:lstStyle>
          <a:p>
            <a:fld id="{DE8CE56C-A2E9-4B51-845C-B68819E271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atin typeface="+mj-lt"/>
              </a:defRPr>
            </a:lvl1pPr>
          </a:lstStyle>
          <a:p>
            <a:endParaRPr lang="en-US" dirty="0"/>
          </a:p>
        </p:txBody>
      </p:sp>
      <p:sp>
        <p:nvSpPr>
          <p:cNvPr id="5" name="Slide Number Placeholder 2"/>
          <p:cNvSpPr>
            <a:spLocks noGrp="1"/>
          </p:cNvSpPr>
          <p:nvPr>
            <p:ph type="sldNum" sz="quarter" idx="4"/>
          </p:nvPr>
        </p:nvSpPr>
        <p:spPr>
          <a:xfrm>
            <a:off x="7924800" y="6375401"/>
            <a:ext cx="1219200" cy="464185"/>
          </a:xfrm>
          <a:prstGeom prst="rect">
            <a:avLst/>
          </a:prstGeom>
        </p:spPr>
        <p:txBody>
          <a:bodyPr/>
          <a:lstStyle>
            <a:lvl1pPr algn="r">
              <a:defRPr sz="1400" b="1">
                <a:solidFill>
                  <a:schemeClr val="bg2"/>
                </a:solidFill>
                <a:latin typeface="Myriad Pro"/>
              </a:defRPr>
            </a:lvl1pPr>
          </a:lstStyle>
          <a:p>
            <a:fld id="{DE8CE56C-A2E9-4B51-845C-B68819E271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60798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1600205"/>
            <a:ext cx="5111751" cy="4525963"/>
          </a:xfrm>
        </p:spPr>
        <p:txBody>
          <a:bodyPr/>
          <a:lstStyle>
            <a:lvl1pPr>
              <a:defRPr sz="3200">
                <a:solidFill>
                  <a:schemeClr val="tx1"/>
                </a:solidFill>
                <a:latin typeface="Calibri Light" panose="020F0302020204030204" pitchFamily="34" charset="0"/>
              </a:defRPr>
            </a:lvl1pPr>
            <a:lvl2pPr>
              <a:defRPr sz="2800">
                <a:solidFill>
                  <a:schemeClr val="tx1"/>
                </a:solidFill>
                <a:latin typeface="Calibri Light" panose="020F0302020204030204" pitchFamily="34" charset="0"/>
              </a:defRPr>
            </a:lvl2pPr>
            <a:lvl3pPr>
              <a:defRPr sz="2400">
                <a:solidFill>
                  <a:schemeClr val="tx1"/>
                </a:solidFill>
                <a:latin typeface="Calibri Light" panose="020F0302020204030204" pitchFamily="34" charset="0"/>
              </a:defRPr>
            </a:lvl3pPr>
            <a:lvl4pPr>
              <a:defRPr sz="2000">
                <a:solidFill>
                  <a:schemeClr val="tx1"/>
                </a:solidFill>
                <a:latin typeface="Calibri Light" panose="020F0302020204030204" pitchFamily="34" charset="0"/>
              </a:defRPr>
            </a:lvl4pPr>
            <a:lvl5pPr>
              <a:defRPr sz="2000">
                <a:solidFill>
                  <a:schemeClr val="tx1"/>
                </a:solidFill>
                <a:latin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2771197"/>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00205"/>
            <a:ext cx="5486400" cy="3127375"/>
          </a:xfrm>
        </p:spPr>
        <p:txBody>
          <a:bodyPr/>
          <a:lstStyle>
            <a:lvl1pPr marL="0" indent="0">
              <a:buNone/>
              <a:defRPr sz="3200">
                <a:latin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8" name="Title 1"/>
          <p:cNvSpPr txBox="1">
            <a:spLocks/>
          </p:cNvSpPr>
          <p:nvPr/>
        </p:nvSpPr>
        <p:spPr>
          <a:xfrm>
            <a:off x="457200" y="274637"/>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4"/>
          <p:cNvSpPr>
            <a:spLocks noChangeArrowheads="1"/>
          </p:cNvSpPr>
          <p:nvPr/>
        </p:nvSpPr>
        <p:spPr bwMode="auto">
          <a:xfrm>
            <a:off x="8229600" y="6477000"/>
            <a:ext cx="914400" cy="381000"/>
          </a:xfrm>
          <a:prstGeom prst="rect">
            <a:avLst/>
          </a:prstGeom>
          <a:noFill/>
          <a:ln>
            <a:noFill/>
          </a:ln>
        </p:spPr>
        <p:txBody>
          <a:bodyPr/>
          <a:lstStyle/>
          <a:p>
            <a:pPr algn="r" fontAlgn="base">
              <a:spcBef>
                <a:spcPct val="0"/>
              </a:spcBef>
              <a:spcAft>
                <a:spcPct val="0"/>
              </a:spcAft>
              <a:defRPr/>
            </a:pPr>
            <a:fld id="{46025348-4861-4BD7-BEA4-8CD6E28B62A6}" type="slidenum">
              <a:rPr lang="en-US" b="1">
                <a:solidFill>
                  <a:schemeClr val="tx1">
                    <a:lumMod val="75000"/>
                    <a:lumOff val="25000"/>
                  </a:schemeClr>
                </a:solidFill>
                <a:latin typeface="Myriad Pro"/>
                <a:cs typeface="Arial" charset="0"/>
              </a:rPr>
              <a:pPr algn="r" fontAlgn="base">
                <a:spcBef>
                  <a:spcPct val="0"/>
                </a:spcBef>
                <a:spcAft>
                  <a:spcPct val="0"/>
                </a:spcAft>
                <a:defRPr/>
              </a:pPr>
              <a:t>‹#›</a:t>
            </a:fld>
            <a:endParaRPr lang="en-US" dirty="0">
              <a:solidFill>
                <a:schemeClr val="tx1">
                  <a:lumMod val="75000"/>
                  <a:lumOff val="25000"/>
                </a:schemeClr>
              </a:solidFill>
              <a:latin typeface="Myriad Pro"/>
              <a:cs typeface="Arial" charset="0"/>
            </a:endParaRPr>
          </a:p>
        </p:txBody>
      </p:sp>
      <p:sp>
        <p:nvSpPr>
          <p:cNvPr id="11" name="Footer Placeholder 4"/>
          <p:cNvSpPr>
            <a:spLocks noGrp="1"/>
          </p:cNvSpPr>
          <p:nvPr>
            <p:ph type="ftr" sz="quarter" idx="3"/>
          </p:nvPr>
        </p:nvSpPr>
        <p:spPr>
          <a:xfrm>
            <a:off x="3124200" y="6356352"/>
            <a:ext cx="2895600" cy="365125"/>
          </a:xfrm>
          <a:prstGeom prst="rect">
            <a:avLst/>
          </a:prstGeom>
        </p:spPr>
        <p:txBody>
          <a:bodyPr/>
          <a:lstStyle>
            <a:lvl1pPr>
              <a:defRPr sz="1400">
                <a:latin typeface="Myriad Pro"/>
              </a:defRPr>
            </a:lvl1pPr>
          </a:lstStyle>
          <a:p>
            <a:endParaRPr lang="en-US" dirty="0"/>
          </a:p>
        </p:txBody>
      </p:sp>
      <p:sp>
        <p:nvSpPr>
          <p:cNvPr id="8" name="Rectangle 7"/>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2" y="6334319"/>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lide Number Placeholder 2"/>
          <p:cNvSpPr>
            <a:spLocks noGrp="1"/>
          </p:cNvSpPr>
          <p:nvPr>
            <p:ph type="sldNum" sz="quarter" idx="4"/>
          </p:nvPr>
        </p:nvSpPr>
        <p:spPr>
          <a:xfrm>
            <a:off x="7924800" y="6375401"/>
            <a:ext cx="1219200" cy="464185"/>
          </a:xfrm>
          <a:prstGeom prst="rect">
            <a:avLst/>
          </a:prstGeom>
        </p:spPr>
        <p:txBody>
          <a:bodyPr/>
          <a:lstStyle>
            <a:lvl1pPr algn="r">
              <a:defRPr sz="1400" b="1">
                <a:solidFill>
                  <a:schemeClr val="bg2"/>
                </a:solidFill>
                <a:latin typeface="Myriad Pro"/>
              </a:defRPr>
            </a:lvl1pPr>
          </a:lstStyle>
          <a:p>
            <a:fld id="{DE8CE56C-A2E9-4B51-845C-B68819E2710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58" r:id="rId25"/>
    <p:sldLayoutId id="2147483688" r:id="rId26"/>
  </p:sldLayoutIdLst>
  <p:hf hdr="0" ftr="0" dt="0"/>
  <p:txStyles>
    <p:titleStyle>
      <a:lvl1pPr algn="ctr" defTabSz="914400" rtl="0" eaLnBrk="1" latinLnBrk="0" hangingPunct="1">
        <a:spcBef>
          <a:spcPct val="0"/>
        </a:spcBef>
        <a:buNone/>
        <a:defRPr sz="4400" kern="1200">
          <a:solidFill>
            <a:schemeClr val="bg1"/>
          </a:solidFill>
          <a:latin typeface="Myriad Pro"/>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LmVWOe1ky8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Colleen.Bridger@sanantonio.gov"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229600" cy="1470025"/>
          </a:xfrm>
        </p:spPr>
        <p:txBody>
          <a:bodyPr>
            <a:normAutofit fontScale="90000"/>
          </a:bodyPr>
          <a:lstStyle/>
          <a:p>
            <a:r>
              <a:rPr lang="en-US" b="1" dirty="0">
                <a:solidFill>
                  <a:schemeClr val="tx1">
                    <a:lumMod val="75000"/>
                    <a:lumOff val="25000"/>
                  </a:schemeClr>
                </a:solidFill>
                <a:latin typeface="Calibri Light" panose="020F0302020204030204" pitchFamily="34" charset="0"/>
              </a:rPr>
              <a:t>10 Things to Know about </a:t>
            </a:r>
            <a:br>
              <a:rPr lang="en-US" b="1" dirty="0">
                <a:solidFill>
                  <a:schemeClr val="tx1">
                    <a:lumMod val="75000"/>
                    <a:lumOff val="25000"/>
                  </a:schemeClr>
                </a:solidFill>
                <a:latin typeface="Calibri Light" panose="020F0302020204030204" pitchFamily="34" charset="0"/>
              </a:rPr>
            </a:br>
            <a:r>
              <a:rPr lang="en-US" b="1" dirty="0">
                <a:solidFill>
                  <a:schemeClr val="tx1">
                    <a:lumMod val="75000"/>
                    <a:lumOff val="25000"/>
                  </a:schemeClr>
                </a:solidFill>
                <a:latin typeface="Calibri Light" panose="020F0302020204030204" pitchFamily="34" charset="0"/>
              </a:rPr>
              <a:t>Adverse Childhood Experiences (ACEs)</a:t>
            </a:r>
          </a:p>
        </p:txBody>
      </p:sp>
      <p:sp>
        <p:nvSpPr>
          <p:cNvPr id="3" name="Subtitle 2"/>
          <p:cNvSpPr>
            <a:spLocks noGrp="1"/>
          </p:cNvSpPr>
          <p:nvPr>
            <p:ph type="subTitle" idx="1"/>
          </p:nvPr>
        </p:nvSpPr>
        <p:spPr>
          <a:xfrm>
            <a:off x="1371600" y="4038600"/>
            <a:ext cx="6400800" cy="1905000"/>
          </a:xfrm>
        </p:spPr>
        <p:txBody>
          <a:bodyPr>
            <a:normAutofit/>
          </a:bodyPr>
          <a:lstStyle/>
          <a:p>
            <a:r>
              <a:rPr lang="en-US" sz="3600" dirty="0">
                <a:solidFill>
                  <a:schemeClr val="tx1">
                    <a:lumMod val="75000"/>
                    <a:lumOff val="25000"/>
                  </a:schemeClr>
                </a:solidFill>
                <a:latin typeface="Calibri Light" panose="020F0302020204030204" pitchFamily="34" charset="0"/>
              </a:rPr>
              <a:t>Colleen M. Bridger, MPH, PhD</a:t>
            </a:r>
          </a:p>
          <a:p>
            <a:r>
              <a:rPr lang="en-US" dirty="0">
                <a:solidFill>
                  <a:schemeClr val="tx1">
                    <a:lumMod val="75000"/>
                    <a:lumOff val="25000"/>
                  </a:schemeClr>
                </a:solidFill>
                <a:latin typeface="Calibri Light" panose="020F0302020204030204" pitchFamily="34" charset="0"/>
              </a:rPr>
              <a:t>Assistant City Manager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04800"/>
            <a:ext cx="2743200" cy="1755648"/>
          </a:xfrm>
          <a:prstGeom prst="rect">
            <a:avLst/>
          </a:prstGeom>
        </p:spPr>
      </p:pic>
    </p:spTree>
    <p:extLst>
      <p:ext uri="{BB962C8B-B14F-4D97-AF65-F5344CB8AC3E}">
        <p14:creationId xmlns:p14="http://schemas.microsoft.com/office/powerpoint/2010/main" val="27323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15278518"/>
              </p:ext>
            </p:extLst>
          </p:nvPr>
        </p:nvGraphicFramePr>
        <p:xfrm>
          <a:off x="1524000" y="1676400"/>
          <a:ext cx="5943600" cy="3868440"/>
        </p:xfrm>
        <a:graphic>
          <a:graphicData uri="http://schemas.openxmlformats.org/drawingml/2006/table">
            <a:tbl>
              <a:tblPr firstRow="1" bandRow="1">
                <a:tableStyleId>{00A15C55-8517-42AA-B614-E9B94910E393}</a:tableStyleId>
              </a:tblPr>
              <a:tblGrid>
                <a:gridCol w="509954">
                  <a:extLst>
                    <a:ext uri="{9D8B030D-6E8A-4147-A177-3AD203B41FA5}">
                      <a16:colId xmlns:a16="http://schemas.microsoft.com/office/drawing/2014/main" val="20000"/>
                    </a:ext>
                  </a:extLst>
                </a:gridCol>
                <a:gridCol w="3909646">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65760">
                <a:tc>
                  <a:txBody>
                    <a:bodyPr/>
                    <a:lstStyle/>
                    <a:p>
                      <a:endParaRPr lang="en-US" dirty="0"/>
                    </a:p>
                  </a:txBody>
                  <a:tcPr/>
                </a:tc>
                <a:tc>
                  <a:txBody>
                    <a:bodyPr/>
                    <a:lstStyle/>
                    <a:p>
                      <a:r>
                        <a:rPr lang="en-US" dirty="0"/>
                        <a:t>Leading</a:t>
                      </a:r>
                      <a:r>
                        <a:rPr lang="en-US" baseline="0" dirty="0"/>
                        <a:t> Cause of Death in US, 2015</a:t>
                      </a:r>
                      <a:endParaRPr lang="en-US" dirty="0"/>
                    </a:p>
                  </a:txBody>
                  <a:tcPr anchor="ctr"/>
                </a:tc>
                <a:tc>
                  <a:txBody>
                    <a:bodyPr/>
                    <a:lstStyle/>
                    <a:p>
                      <a:pPr algn="ctr"/>
                      <a:r>
                        <a:rPr lang="en-US" dirty="0"/>
                        <a:t>Odds Ratio</a:t>
                      </a:r>
                    </a:p>
                  </a:txBody>
                  <a:tcPr anchor="ctr"/>
                </a:tc>
                <a:extLst>
                  <a:ext uri="{0D108BD9-81ED-4DB2-BD59-A6C34878D82A}">
                    <a16:rowId xmlns:a16="http://schemas.microsoft.com/office/drawing/2014/main" val="10000"/>
                  </a:ext>
                </a:extLst>
              </a:tr>
              <a:tr h="302281">
                <a:tc>
                  <a:txBody>
                    <a:bodyPr/>
                    <a:lstStyle/>
                    <a:p>
                      <a:pPr algn="ctr"/>
                      <a:r>
                        <a:rPr lang="en-US" sz="1600" dirty="0"/>
                        <a:t>1</a:t>
                      </a:r>
                    </a:p>
                  </a:txBody>
                  <a:tcPr/>
                </a:tc>
                <a:tc>
                  <a:txBody>
                    <a:bodyPr/>
                    <a:lstStyle/>
                    <a:p>
                      <a:r>
                        <a:rPr lang="en-US" sz="1600" dirty="0"/>
                        <a:t>Heart disease</a:t>
                      </a:r>
                    </a:p>
                  </a:txBody>
                  <a:tcPr/>
                </a:tc>
                <a:tc>
                  <a:txBody>
                    <a:bodyPr/>
                    <a:lstStyle/>
                    <a:p>
                      <a:pPr algn="ctr"/>
                      <a:r>
                        <a:rPr lang="en-US" sz="1600" dirty="0"/>
                        <a:t>1.8</a:t>
                      </a:r>
                    </a:p>
                  </a:txBody>
                  <a:tcPr/>
                </a:tc>
                <a:extLst>
                  <a:ext uri="{0D108BD9-81ED-4DB2-BD59-A6C34878D82A}">
                    <a16:rowId xmlns:a16="http://schemas.microsoft.com/office/drawing/2014/main" val="10001"/>
                  </a:ext>
                </a:extLst>
              </a:tr>
              <a:tr h="348001">
                <a:tc>
                  <a:txBody>
                    <a:bodyPr/>
                    <a:lstStyle/>
                    <a:p>
                      <a:pPr algn="ctr"/>
                      <a:r>
                        <a:rPr lang="en-US" sz="1600" dirty="0"/>
                        <a:t>2</a:t>
                      </a:r>
                    </a:p>
                  </a:txBody>
                  <a:tcPr/>
                </a:tc>
                <a:tc>
                  <a:txBody>
                    <a:bodyPr/>
                    <a:lstStyle/>
                    <a:p>
                      <a:r>
                        <a:rPr lang="en-US" sz="1600" dirty="0"/>
                        <a:t>Cancer</a:t>
                      </a:r>
                    </a:p>
                  </a:txBody>
                  <a:tcPr/>
                </a:tc>
                <a:tc>
                  <a:txBody>
                    <a:bodyPr/>
                    <a:lstStyle/>
                    <a:p>
                      <a:pPr algn="ctr"/>
                      <a:r>
                        <a:rPr lang="en-US" sz="1600" dirty="0"/>
                        <a:t>1.4</a:t>
                      </a:r>
                    </a:p>
                  </a:txBody>
                  <a:tcPr/>
                </a:tc>
                <a:extLst>
                  <a:ext uri="{0D108BD9-81ED-4DB2-BD59-A6C34878D82A}">
                    <a16:rowId xmlns:a16="http://schemas.microsoft.com/office/drawing/2014/main" val="10002"/>
                  </a:ext>
                </a:extLst>
              </a:tr>
              <a:tr h="381000">
                <a:tc>
                  <a:txBody>
                    <a:bodyPr/>
                    <a:lstStyle/>
                    <a:p>
                      <a:pPr algn="ctr"/>
                      <a:r>
                        <a:rPr lang="en-US" sz="1600" dirty="0"/>
                        <a:t>3</a:t>
                      </a:r>
                    </a:p>
                  </a:txBody>
                  <a:tcPr/>
                </a:tc>
                <a:tc>
                  <a:txBody>
                    <a:bodyPr/>
                    <a:lstStyle/>
                    <a:p>
                      <a:r>
                        <a:rPr lang="en-US" sz="1600" dirty="0"/>
                        <a:t>Accident</a:t>
                      </a:r>
                    </a:p>
                  </a:txBody>
                  <a:tcPr/>
                </a:tc>
                <a:tc>
                  <a:txBody>
                    <a:bodyPr/>
                    <a:lstStyle/>
                    <a:p>
                      <a:pPr algn="ctr"/>
                      <a:endParaRPr lang="en-US" sz="1600" dirty="0"/>
                    </a:p>
                  </a:txBody>
                  <a:tcPr/>
                </a:tc>
                <a:extLst>
                  <a:ext uri="{0D108BD9-81ED-4DB2-BD59-A6C34878D82A}">
                    <a16:rowId xmlns:a16="http://schemas.microsoft.com/office/drawing/2014/main" val="10003"/>
                  </a:ext>
                </a:extLst>
              </a:tr>
              <a:tr h="304800">
                <a:tc>
                  <a:txBody>
                    <a:bodyPr/>
                    <a:lstStyle/>
                    <a:p>
                      <a:pPr algn="ctr"/>
                      <a:r>
                        <a:rPr lang="en-US" sz="1600" dirty="0"/>
                        <a:t>4</a:t>
                      </a:r>
                    </a:p>
                  </a:txBody>
                  <a:tcPr/>
                </a:tc>
                <a:tc>
                  <a:txBody>
                    <a:bodyPr/>
                    <a:lstStyle/>
                    <a:p>
                      <a:r>
                        <a:rPr lang="en-US" sz="1600"/>
                        <a:t>Chronic </a:t>
                      </a:r>
                      <a:r>
                        <a:rPr lang="en-US" sz="1600" dirty="0"/>
                        <a:t>lower</a:t>
                      </a:r>
                      <a:r>
                        <a:rPr lang="en-US" sz="1600" baseline="0" dirty="0"/>
                        <a:t> respiratory diseases</a:t>
                      </a:r>
                      <a:endParaRPr lang="en-US" sz="1600" dirty="0"/>
                    </a:p>
                  </a:txBody>
                  <a:tcPr/>
                </a:tc>
                <a:tc>
                  <a:txBody>
                    <a:bodyPr/>
                    <a:lstStyle/>
                    <a:p>
                      <a:pPr algn="ctr"/>
                      <a:r>
                        <a:rPr lang="en-US" sz="1600" dirty="0"/>
                        <a:t>2.8</a:t>
                      </a:r>
                    </a:p>
                  </a:txBody>
                  <a:tcPr/>
                </a:tc>
                <a:extLst>
                  <a:ext uri="{0D108BD9-81ED-4DB2-BD59-A6C34878D82A}">
                    <a16:rowId xmlns:a16="http://schemas.microsoft.com/office/drawing/2014/main" val="10004"/>
                  </a:ext>
                </a:extLst>
              </a:tr>
              <a:tr h="350519">
                <a:tc>
                  <a:txBody>
                    <a:bodyPr/>
                    <a:lstStyle/>
                    <a:p>
                      <a:pPr algn="ctr"/>
                      <a:r>
                        <a:rPr lang="en-US" sz="1600" dirty="0"/>
                        <a:t>5</a:t>
                      </a:r>
                    </a:p>
                  </a:txBody>
                  <a:tcPr/>
                </a:tc>
                <a:tc>
                  <a:txBody>
                    <a:bodyPr/>
                    <a:lstStyle/>
                    <a:p>
                      <a:r>
                        <a:rPr lang="en-US" sz="1600" dirty="0"/>
                        <a:t>Stroke</a:t>
                      </a:r>
                    </a:p>
                  </a:txBody>
                  <a:tcPr/>
                </a:tc>
                <a:tc>
                  <a:txBody>
                    <a:bodyPr/>
                    <a:lstStyle/>
                    <a:p>
                      <a:pPr algn="ctr"/>
                      <a:r>
                        <a:rPr lang="en-US" sz="1600" dirty="0"/>
                        <a:t>2.1</a:t>
                      </a:r>
                    </a:p>
                  </a:txBody>
                  <a:tcPr/>
                </a:tc>
                <a:extLst>
                  <a:ext uri="{0D108BD9-81ED-4DB2-BD59-A6C34878D82A}">
                    <a16:rowId xmlns:a16="http://schemas.microsoft.com/office/drawing/2014/main" val="10005"/>
                  </a:ext>
                </a:extLst>
              </a:tr>
              <a:tr h="304800">
                <a:tc>
                  <a:txBody>
                    <a:bodyPr/>
                    <a:lstStyle/>
                    <a:p>
                      <a:pPr algn="ctr"/>
                      <a:r>
                        <a:rPr lang="en-US" sz="1600" dirty="0"/>
                        <a:t>6</a:t>
                      </a:r>
                    </a:p>
                  </a:txBody>
                  <a:tcPr/>
                </a:tc>
                <a:tc>
                  <a:txBody>
                    <a:bodyPr/>
                    <a:lstStyle/>
                    <a:p>
                      <a:r>
                        <a:rPr lang="en-US" sz="1600" dirty="0"/>
                        <a:t>Alzheimer’s</a:t>
                      </a:r>
                    </a:p>
                  </a:txBody>
                  <a:tcPr/>
                </a:tc>
                <a:tc>
                  <a:txBody>
                    <a:bodyPr/>
                    <a:lstStyle/>
                    <a:p>
                      <a:pPr algn="ctr"/>
                      <a:r>
                        <a:rPr lang="en-US" sz="1600" dirty="0"/>
                        <a:t>4.2*</a:t>
                      </a:r>
                    </a:p>
                  </a:txBody>
                  <a:tcPr/>
                </a:tc>
                <a:extLst>
                  <a:ext uri="{0D108BD9-81ED-4DB2-BD59-A6C34878D82A}">
                    <a16:rowId xmlns:a16="http://schemas.microsoft.com/office/drawing/2014/main" val="10006"/>
                  </a:ext>
                </a:extLst>
              </a:tr>
              <a:tr h="350520">
                <a:tc>
                  <a:txBody>
                    <a:bodyPr/>
                    <a:lstStyle/>
                    <a:p>
                      <a:pPr algn="ctr"/>
                      <a:r>
                        <a:rPr lang="en-US" sz="1600" dirty="0"/>
                        <a:t>7</a:t>
                      </a:r>
                    </a:p>
                  </a:txBody>
                  <a:tcPr/>
                </a:tc>
                <a:tc>
                  <a:txBody>
                    <a:bodyPr/>
                    <a:lstStyle/>
                    <a:p>
                      <a:r>
                        <a:rPr lang="en-US" sz="1600" dirty="0"/>
                        <a:t>Diabetes</a:t>
                      </a:r>
                    </a:p>
                  </a:txBody>
                  <a:tcPr/>
                </a:tc>
                <a:tc>
                  <a:txBody>
                    <a:bodyPr/>
                    <a:lstStyle/>
                    <a:p>
                      <a:pPr algn="ctr"/>
                      <a:r>
                        <a:rPr lang="en-US" sz="1600" dirty="0"/>
                        <a:t>1.4</a:t>
                      </a:r>
                    </a:p>
                  </a:txBody>
                  <a:tcPr/>
                </a:tc>
                <a:extLst>
                  <a:ext uri="{0D108BD9-81ED-4DB2-BD59-A6C34878D82A}">
                    <a16:rowId xmlns:a16="http://schemas.microsoft.com/office/drawing/2014/main" val="10007"/>
                  </a:ext>
                </a:extLst>
              </a:tr>
              <a:tr h="381000">
                <a:tc>
                  <a:txBody>
                    <a:bodyPr/>
                    <a:lstStyle/>
                    <a:p>
                      <a:pPr algn="ctr"/>
                      <a:r>
                        <a:rPr lang="en-US" sz="1600" dirty="0"/>
                        <a:t>8</a:t>
                      </a:r>
                    </a:p>
                  </a:txBody>
                  <a:tcPr/>
                </a:tc>
                <a:tc>
                  <a:txBody>
                    <a:bodyPr/>
                    <a:lstStyle/>
                    <a:p>
                      <a:r>
                        <a:rPr lang="en-US" sz="1600" dirty="0"/>
                        <a:t>Influenza and Pneumonia</a:t>
                      </a:r>
                    </a:p>
                  </a:txBody>
                  <a:tcPr/>
                </a:tc>
                <a:tc>
                  <a:txBody>
                    <a:bodyPr/>
                    <a:lstStyle/>
                    <a:p>
                      <a:pPr algn="ctr"/>
                      <a:endParaRPr lang="en-US" sz="1600" dirty="0"/>
                    </a:p>
                  </a:txBody>
                  <a:tcPr/>
                </a:tc>
                <a:extLst>
                  <a:ext uri="{0D108BD9-81ED-4DB2-BD59-A6C34878D82A}">
                    <a16:rowId xmlns:a16="http://schemas.microsoft.com/office/drawing/2014/main" val="10008"/>
                  </a:ext>
                </a:extLst>
              </a:tr>
              <a:tr h="304800">
                <a:tc>
                  <a:txBody>
                    <a:bodyPr/>
                    <a:lstStyle/>
                    <a:p>
                      <a:pPr algn="ctr"/>
                      <a:r>
                        <a:rPr lang="en-US" sz="1600" dirty="0"/>
                        <a:t>9</a:t>
                      </a:r>
                    </a:p>
                  </a:txBody>
                  <a:tcPr/>
                </a:tc>
                <a:tc>
                  <a:txBody>
                    <a:bodyPr/>
                    <a:lstStyle/>
                    <a:p>
                      <a:r>
                        <a:rPr lang="en-US" sz="1600" dirty="0"/>
                        <a:t>Kidney disease</a:t>
                      </a:r>
                    </a:p>
                  </a:txBody>
                  <a:tcPr/>
                </a:tc>
                <a:tc>
                  <a:txBody>
                    <a:bodyPr/>
                    <a:lstStyle/>
                    <a:p>
                      <a:pPr algn="ctr"/>
                      <a:endParaRPr lang="en-US" sz="1600" dirty="0"/>
                    </a:p>
                  </a:txBody>
                  <a:tcPr/>
                </a:tc>
                <a:extLst>
                  <a:ext uri="{0D108BD9-81ED-4DB2-BD59-A6C34878D82A}">
                    <a16:rowId xmlns:a16="http://schemas.microsoft.com/office/drawing/2014/main" val="10009"/>
                  </a:ext>
                </a:extLst>
              </a:tr>
              <a:tr h="350520">
                <a:tc>
                  <a:txBody>
                    <a:bodyPr/>
                    <a:lstStyle/>
                    <a:p>
                      <a:pPr algn="ctr"/>
                      <a:r>
                        <a:rPr lang="en-US" sz="1600" dirty="0"/>
                        <a:t>10</a:t>
                      </a:r>
                    </a:p>
                  </a:txBody>
                  <a:tcPr/>
                </a:tc>
                <a:tc>
                  <a:txBody>
                    <a:bodyPr/>
                    <a:lstStyle/>
                    <a:p>
                      <a:r>
                        <a:rPr lang="en-US" sz="1600" dirty="0"/>
                        <a:t>Suicide</a:t>
                      </a:r>
                    </a:p>
                  </a:txBody>
                  <a:tcPr/>
                </a:tc>
                <a:tc>
                  <a:txBody>
                    <a:bodyPr/>
                    <a:lstStyle/>
                    <a:p>
                      <a:pPr algn="ctr"/>
                      <a:r>
                        <a:rPr lang="en-US" sz="1600" dirty="0"/>
                        <a:t>3.3-12.2*</a:t>
                      </a:r>
                    </a:p>
                  </a:txBody>
                  <a:tcPr/>
                </a:tc>
                <a:extLst>
                  <a:ext uri="{0D108BD9-81ED-4DB2-BD59-A6C34878D82A}">
                    <a16:rowId xmlns:a16="http://schemas.microsoft.com/office/drawing/2014/main" val="10010"/>
                  </a:ext>
                </a:extLst>
              </a:tr>
            </a:tbl>
          </a:graphicData>
        </a:graphic>
      </p:graphicFrame>
      <p:sp>
        <p:nvSpPr>
          <p:cNvPr id="8" name="TextBox 7"/>
          <p:cNvSpPr txBox="1"/>
          <p:nvPr/>
        </p:nvSpPr>
        <p:spPr>
          <a:xfrm>
            <a:off x="1828800" y="5667351"/>
            <a:ext cx="6934200" cy="646331"/>
          </a:xfrm>
          <a:prstGeom prst="rect">
            <a:avLst/>
          </a:prstGeom>
          <a:noFill/>
        </p:spPr>
        <p:txBody>
          <a:bodyPr wrap="square" rtlCol="0">
            <a:spAutoFit/>
          </a:bodyPr>
          <a:lstStyle/>
          <a:p>
            <a:pPr algn="r"/>
            <a:r>
              <a:rPr lang="en-US" sz="1200" dirty="0"/>
              <a:t>Odds Ratios associated with 4 ACEs (CDC 2017, Felitti 1998)</a:t>
            </a:r>
          </a:p>
          <a:p>
            <a:pPr algn="r"/>
            <a:r>
              <a:rPr lang="en-US" sz="1200" dirty="0"/>
              <a:t>Data: MMWR; November 8, 2019; Vol.68; No. 44</a:t>
            </a:r>
          </a:p>
          <a:p>
            <a:pPr algn="r"/>
            <a:r>
              <a:rPr lang="en-US" sz="1200" dirty="0"/>
              <a:t>*&lt;enter other reference here, 3 or more ACEs&gt;, and Nadine Burke Harris/Center for Youth Wellness</a:t>
            </a:r>
          </a:p>
        </p:txBody>
      </p:sp>
      <p:sp>
        <p:nvSpPr>
          <p:cNvPr id="5" name="Slide Number Placeholder 2"/>
          <p:cNvSpPr>
            <a:spLocks noGrp="1"/>
          </p:cNvSpPr>
          <p:nvPr>
            <p:ph type="sldNum" sz="quarter" idx="4"/>
          </p:nvPr>
        </p:nvSpPr>
        <p:spPr>
          <a:xfrm>
            <a:off x="7924800" y="6375401"/>
            <a:ext cx="1219200" cy="464185"/>
          </a:xfrm>
        </p:spPr>
        <p:txBody>
          <a:bodyPr/>
          <a:lstStyle/>
          <a:p>
            <a:fld id="{DE8CE56C-A2E9-4B51-845C-B68819E27105}" type="slidenum">
              <a:rPr lang="en-US" smtClean="0"/>
              <a:pPr/>
              <a:t>10</a:t>
            </a:fld>
            <a:endParaRPr lang="en-US" dirty="0"/>
          </a:p>
        </p:txBody>
      </p:sp>
      <p:sp>
        <p:nvSpPr>
          <p:cNvPr id="2" name="Rectangle 1"/>
          <p:cNvSpPr/>
          <p:nvPr/>
        </p:nvSpPr>
        <p:spPr>
          <a:xfrm>
            <a:off x="304800" y="152400"/>
            <a:ext cx="8534400" cy="1354217"/>
          </a:xfrm>
          <a:prstGeom prst="rect">
            <a:avLst/>
          </a:prstGeom>
        </p:spPr>
        <p:txBody>
          <a:bodyPr wrap="square">
            <a:spAutoFit/>
          </a:bodyPr>
          <a:lstStyle/>
          <a:p>
            <a:pPr algn="ctr"/>
            <a:r>
              <a:rPr lang="en-US" sz="3200" b="1" dirty="0"/>
              <a:t>7 of the top 10 leading causes of death are associated with ACEs</a:t>
            </a:r>
          </a:p>
          <a:p>
            <a:pPr algn="ctr"/>
            <a:endParaRPr lang="en-US" dirty="0"/>
          </a:p>
        </p:txBody>
      </p:sp>
    </p:spTree>
    <p:extLst>
      <p:ext uri="{BB962C8B-B14F-4D97-AF65-F5344CB8AC3E}">
        <p14:creationId xmlns:p14="http://schemas.microsoft.com/office/powerpoint/2010/main" val="386317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14654735"/>
              </p:ext>
            </p:extLst>
          </p:nvPr>
        </p:nvGraphicFramePr>
        <p:xfrm>
          <a:off x="1676400" y="1864707"/>
          <a:ext cx="5524500" cy="3751408"/>
        </p:xfrm>
        <a:graphic>
          <a:graphicData uri="http://schemas.openxmlformats.org/drawingml/2006/table">
            <a:tbl>
              <a:tblPr firstRow="1" bandRow="1">
                <a:tableStyleId>{5C22544A-7EE6-4342-B048-85BDC9FD1C3A}</a:tableStyleId>
              </a:tblPr>
              <a:tblGrid>
                <a:gridCol w="473996">
                  <a:extLst>
                    <a:ext uri="{9D8B030D-6E8A-4147-A177-3AD203B41FA5}">
                      <a16:colId xmlns:a16="http://schemas.microsoft.com/office/drawing/2014/main" val="20000"/>
                    </a:ext>
                  </a:extLst>
                </a:gridCol>
                <a:gridCol w="3633966">
                  <a:extLst>
                    <a:ext uri="{9D8B030D-6E8A-4147-A177-3AD203B41FA5}">
                      <a16:colId xmlns:a16="http://schemas.microsoft.com/office/drawing/2014/main" val="20001"/>
                    </a:ext>
                  </a:extLst>
                </a:gridCol>
                <a:gridCol w="1416538">
                  <a:extLst>
                    <a:ext uri="{9D8B030D-6E8A-4147-A177-3AD203B41FA5}">
                      <a16:colId xmlns:a16="http://schemas.microsoft.com/office/drawing/2014/main" val="20002"/>
                    </a:ext>
                  </a:extLst>
                </a:gridCol>
              </a:tblGrid>
              <a:tr h="337635">
                <a:tc>
                  <a:txBody>
                    <a:bodyPr/>
                    <a:lstStyle/>
                    <a:p>
                      <a:endParaRPr lang="en-US" dirty="0">
                        <a:solidFill>
                          <a:schemeClr val="bg2">
                            <a:lumMod val="75000"/>
                          </a:schemeClr>
                        </a:solidFill>
                      </a:endParaRPr>
                    </a:p>
                  </a:txBody>
                  <a:tcPr>
                    <a:solidFill>
                      <a:srgbClr val="F3F0F6"/>
                    </a:solidFill>
                  </a:tcPr>
                </a:tc>
                <a:tc>
                  <a:txBody>
                    <a:bodyPr/>
                    <a:lstStyle/>
                    <a:p>
                      <a:r>
                        <a:rPr lang="en-US" dirty="0">
                          <a:solidFill>
                            <a:schemeClr val="bg2">
                              <a:lumMod val="75000"/>
                            </a:schemeClr>
                          </a:solidFill>
                        </a:rPr>
                        <a:t>Leading</a:t>
                      </a:r>
                      <a:r>
                        <a:rPr lang="en-US" baseline="0" dirty="0">
                          <a:solidFill>
                            <a:schemeClr val="bg2">
                              <a:lumMod val="75000"/>
                            </a:schemeClr>
                          </a:solidFill>
                        </a:rPr>
                        <a:t> Cause of Death</a:t>
                      </a:r>
                      <a:endParaRPr lang="en-US" dirty="0">
                        <a:solidFill>
                          <a:schemeClr val="bg2">
                            <a:lumMod val="75000"/>
                          </a:schemeClr>
                        </a:solidFill>
                      </a:endParaRPr>
                    </a:p>
                  </a:txBody>
                  <a:tcPr anchor="ctr">
                    <a:solidFill>
                      <a:srgbClr val="F3F0F6"/>
                    </a:solidFill>
                  </a:tcPr>
                </a:tc>
                <a:tc>
                  <a:txBody>
                    <a:bodyPr/>
                    <a:lstStyle/>
                    <a:p>
                      <a:pPr algn="ctr"/>
                      <a:r>
                        <a:rPr lang="en-US" dirty="0">
                          <a:solidFill>
                            <a:schemeClr val="bg2">
                              <a:lumMod val="75000"/>
                            </a:schemeClr>
                          </a:solidFill>
                        </a:rPr>
                        <a:t>Odds Ratio</a:t>
                      </a:r>
                    </a:p>
                  </a:txBody>
                  <a:tcPr anchor="ctr">
                    <a:solidFill>
                      <a:srgbClr val="F3F0F6"/>
                    </a:solidFill>
                  </a:tcPr>
                </a:tc>
                <a:extLst>
                  <a:ext uri="{0D108BD9-81ED-4DB2-BD59-A6C34878D82A}">
                    <a16:rowId xmlns:a16="http://schemas.microsoft.com/office/drawing/2014/main" val="10000"/>
                  </a:ext>
                </a:extLst>
              </a:tr>
              <a:tr h="309499">
                <a:tc>
                  <a:txBody>
                    <a:bodyPr/>
                    <a:lstStyle/>
                    <a:p>
                      <a:pPr algn="ctr"/>
                      <a:r>
                        <a:rPr lang="en-US" sz="1600" dirty="0">
                          <a:solidFill>
                            <a:schemeClr val="bg2">
                              <a:lumMod val="75000"/>
                            </a:schemeClr>
                          </a:solidFill>
                        </a:rPr>
                        <a:t>1</a:t>
                      </a:r>
                    </a:p>
                  </a:txBody>
                  <a:tcPr>
                    <a:solidFill>
                      <a:srgbClr val="F3F0F6"/>
                    </a:solidFill>
                  </a:tcPr>
                </a:tc>
                <a:tc>
                  <a:txBody>
                    <a:bodyPr/>
                    <a:lstStyle/>
                    <a:p>
                      <a:r>
                        <a:rPr lang="en-US" sz="1600" dirty="0">
                          <a:solidFill>
                            <a:schemeClr val="bg2">
                              <a:lumMod val="75000"/>
                            </a:schemeClr>
                          </a:solidFill>
                        </a:rPr>
                        <a:t>Heart disease</a:t>
                      </a:r>
                    </a:p>
                  </a:txBody>
                  <a:tcPr>
                    <a:solidFill>
                      <a:srgbClr val="F3F0F6"/>
                    </a:solidFill>
                  </a:tcPr>
                </a:tc>
                <a:tc>
                  <a:txBody>
                    <a:bodyPr/>
                    <a:lstStyle/>
                    <a:p>
                      <a:pPr algn="ctr"/>
                      <a:r>
                        <a:rPr lang="en-US" sz="1600" dirty="0">
                          <a:solidFill>
                            <a:schemeClr val="bg2">
                              <a:lumMod val="75000"/>
                            </a:schemeClr>
                          </a:solidFill>
                        </a:rPr>
                        <a:t>1.8</a:t>
                      </a:r>
                    </a:p>
                  </a:txBody>
                  <a:tcPr>
                    <a:solidFill>
                      <a:srgbClr val="F3F0F6"/>
                    </a:solidFill>
                  </a:tcPr>
                </a:tc>
                <a:extLst>
                  <a:ext uri="{0D108BD9-81ED-4DB2-BD59-A6C34878D82A}">
                    <a16:rowId xmlns:a16="http://schemas.microsoft.com/office/drawing/2014/main" val="10001"/>
                  </a:ext>
                </a:extLst>
              </a:tr>
              <a:tr h="321242">
                <a:tc>
                  <a:txBody>
                    <a:bodyPr/>
                    <a:lstStyle/>
                    <a:p>
                      <a:pPr algn="ctr"/>
                      <a:r>
                        <a:rPr lang="en-US" sz="1600" dirty="0">
                          <a:solidFill>
                            <a:schemeClr val="bg2">
                              <a:lumMod val="75000"/>
                            </a:schemeClr>
                          </a:solidFill>
                        </a:rPr>
                        <a:t>2</a:t>
                      </a:r>
                    </a:p>
                  </a:txBody>
                  <a:tcPr>
                    <a:solidFill>
                      <a:srgbClr val="F3F0F6"/>
                    </a:solidFill>
                  </a:tcPr>
                </a:tc>
                <a:tc>
                  <a:txBody>
                    <a:bodyPr/>
                    <a:lstStyle/>
                    <a:p>
                      <a:r>
                        <a:rPr lang="en-US" sz="1600" dirty="0">
                          <a:solidFill>
                            <a:schemeClr val="bg2">
                              <a:lumMod val="75000"/>
                            </a:schemeClr>
                          </a:solidFill>
                        </a:rPr>
                        <a:t>Cancer</a:t>
                      </a:r>
                    </a:p>
                  </a:txBody>
                  <a:tcPr>
                    <a:solidFill>
                      <a:srgbClr val="F3F0F6"/>
                    </a:solidFill>
                  </a:tcPr>
                </a:tc>
                <a:tc>
                  <a:txBody>
                    <a:bodyPr/>
                    <a:lstStyle/>
                    <a:p>
                      <a:pPr algn="ctr"/>
                      <a:r>
                        <a:rPr lang="en-US" sz="1600" dirty="0">
                          <a:solidFill>
                            <a:schemeClr val="bg2">
                              <a:lumMod val="75000"/>
                            </a:schemeClr>
                          </a:solidFill>
                        </a:rPr>
                        <a:t>1.4</a:t>
                      </a:r>
                    </a:p>
                  </a:txBody>
                  <a:tcPr>
                    <a:solidFill>
                      <a:srgbClr val="F3F0F6"/>
                    </a:solidFill>
                  </a:tcPr>
                </a:tc>
                <a:extLst>
                  <a:ext uri="{0D108BD9-81ED-4DB2-BD59-A6C34878D82A}">
                    <a16:rowId xmlns:a16="http://schemas.microsoft.com/office/drawing/2014/main" val="10002"/>
                  </a:ext>
                </a:extLst>
              </a:tr>
              <a:tr h="351704">
                <a:tc>
                  <a:txBody>
                    <a:bodyPr/>
                    <a:lstStyle/>
                    <a:p>
                      <a:pPr algn="ctr"/>
                      <a:r>
                        <a:rPr lang="en-US" sz="1600" dirty="0">
                          <a:solidFill>
                            <a:schemeClr val="bg2">
                              <a:lumMod val="75000"/>
                            </a:schemeClr>
                          </a:solidFill>
                        </a:rPr>
                        <a:t>3</a:t>
                      </a:r>
                    </a:p>
                  </a:txBody>
                  <a:tcPr>
                    <a:solidFill>
                      <a:srgbClr val="F3F0F6"/>
                    </a:solidFill>
                  </a:tcPr>
                </a:tc>
                <a:tc>
                  <a:txBody>
                    <a:bodyPr/>
                    <a:lstStyle/>
                    <a:p>
                      <a:r>
                        <a:rPr lang="en-US" sz="1600" dirty="0">
                          <a:solidFill>
                            <a:schemeClr val="bg2">
                              <a:lumMod val="75000"/>
                            </a:schemeClr>
                          </a:solidFill>
                        </a:rPr>
                        <a:t>Chronic</a:t>
                      </a:r>
                      <a:r>
                        <a:rPr lang="en-US" sz="1600" baseline="0" dirty="0">
                          <a:solidFill>
                            <a:schemeClr val="bg2">
                              <a:lumMod val="75000"/>
                            </a:schemeClr>
                          </a:solidFill>
                        </a:rPr>
                        <a:t> lower respiratory diseases</a:t>
                      </a:r>
                      <a:endParaRPr lang="en-US" sz="1600" dirty="0">
                        <a:solidFill>
                          <a:schemeClr val="bg2">
                            <a:lumMod val="75000"/>
                          </a:schemeClr>
                        </a:solidFill>
                      </a:endParaRPr>
                    </a:p>
                  </a:txBody>
                  <a:tcPr>
                    <a:solidFill>
                      <a:srgbClr val="F3F0F6"/>
                    </a:solidFill>
                  </a:tcPr>
                </a:tc>
                <a:tc>
                  <a:txBody>
                    <a:bodyPr/>
                    <a:lstStyle/>
                    <a:p>
                      <a:pPr algn="ctr"/>
                      <a:r>
                        <a:rPr lang="en-US" sz="1600" dirty="0">
                          <a:solidFill>
                            <a:schemeClr val="bg2">
                              <a:lumMod val="75000"/>
                            </a:schemeClr>
                          </a:solidFill>
                        </a:rPr>
                        <a:t>2.8</a:t>
                      </a:r>
                    </a:p>
                  </a:txBody>
                  <a:tcPr>
                    <a:solidFill>
                      <a:srgbClr val="F3F0F6"/>
                    </a:solidFill>
                  </a:tcPr>
                </a:tc>
                <a:extLst>
                  <a:ext uri="{0D108BD9-81ED-4DB2-BD59-A6C34878D82A}">
                    <a16:rowId xmlns:a16="http://schemas.microsoft.com/office/drawing/2014/main" val="10003"/>
                  </a:ext>
                </a:extLst>
              </a:tr>
              <a:tr h="309499">
                <a:tc>
                  <a:txBody>
                    <a:bodyPr/>
                    <a:lstStyle/>
                    <a:p>
                      <a:pPr algn="ctr"/>
                      <a:r>
                        <a:rPr lang="en-US" sz="1600" dirty="0">
                          <a:solidFill>
                            <a:schemeClr val="bg2">
                              <a:lumMod val="75000"/>
                            </a:schemeClr>
                          </a:solidFill>
                        </a:rPr>
                        <a:t>4</a:t>
                      </a:r>
                    </a:p>
                  </a:txBody>
                  <a:tcPr>
                    <a:solidFill>
                      <a:srgbClr val="F3F0F6"/>
                    </a:solidFill>
                  </a:tcPr>
                </a:tc>
                <a:tc>
                  <a:txBody>
                    <a:bodyPr/>
                    <a:lstStyle/>
                    <a:p>
                      <a:r>
                        <a:rPr lang="en-US" sz="1600" dirty="0">
                          <a:solidFill>
                            <a:schemeClr val="bg2">
                              <a:lumMod val="75000"/>
                            </a:schemeClr>
                          </a:solidFill>
                        </a:rPr>
                        <a:t>Accident</a:t>
                      </a:r>
                    </a:p>
                  </a:txBody>
                  <a:tcPr>
                    <a:solidFill>
                      <a:srgbClr val="F3F0F6"/>
                    </a:solidFill>
                  </a:tcPr>
                </a:tc>
                <a:tc>
                  <a:txBody>
                    <a:bodyPr/>
                    <a:lstStyle/>
                    <a:p>
                      <a:pPr algn="ctr"/>
                      <a:endParaRPr lang="en-US" sz="1600" dirty="0">
                        <a:solidFill>
                          <a:schemeClr val="bg2">
                            <a:lumMod val="75000"/>
                          </a:schemeClr>
                        </a:solidFill>
                      </a:endParaRPr>
                    </a:p>
                  </a:txBody>
                  <a:tcPr>
                    <a:solidFill>
                      <a:srgbClr val="F3F0F6"/>
                    </a:solidFill>
                  </a:tcPr>
                </a:tc>
                <a:extLst>
                  <a:ext uri="{0D108BD9-81ED-4DB2-BD59-A6C34878D82A}">
                    <a16:rowId xmlns:a16="http://schemas.microsoft.com/office/drawing/2014/main" val="10004"/>
                  </a:ext>
                </a:extLst>
              </a:tr>
              <a:tr h="323566">
                <a:tc>
                  <a:txBody>
                    <a:bodyPr/>
                    <a:lstStyle/>
                    <a:p>
                      <a:pPr algn="ctr"/>
                      <a:r>
                        <a:rPr lang="en-US" sz="1600" dirty="0">
                          <a:solidFill>
                            <a:schemeClr val="bg2">
                              <a:lumMod val="75000"/>
                            </a:schemeClr>
                          </a:solidFill>
                        </a:rPr>
                        <a:t>5</a:t>
                      </a:r>
                    </a:p>
                  </a:txBody>
                  <a:tcPr>
                    <a:solidFill>
                      <a:srgbClr val="F3F0F6"/>
                    </a:solidFill>
                  </a:tcPr>
                </a:tc>
                <a:tc>
                  <a:txBody>
                    <a:bodyPr/>
                    <a:lstStyle/>
                    <a:p>
                      <a:r>
                        <a:rPr lang="en-US" sz="1600" dirty="0">
                          <a:solidFill>
                            <a:schemeClr val="bg2">
                              <a:lumMod val="75000"/>
                            </a:schemeClr>
                          </a:solidFill>
                        </a:rPr>
                        <a:t>Stroke</a:t>
                      </a:r>
                    </a:p>
                  </a:txBody>
                  <a:tcPr>
                    <a:solidFill>
                      <a:srgbClr val="F3F0F6"/>
                    </a:solidFill>
                  </a:tcPr>
                </a:tc>
                <a:tc>
                  <a:txBody>
                    <a:bodyPr/>
                    <a:lstStyle/>
                    <a:p>
                      <a:pPr algn="ctr"/>
                      <a:r>
                        <a:rPr lang="en-US" sz="1600" dirty="0">
                          <a:solidFill>
                            <a:schemeClr val="bg2">
                              <a:lumMod val="75000"/>
                            </a:schemeClr>
                          </a:solidFill>
                        </a:rPr>
                        <a:t>2.1</a:t>
                      </a:r>
                    </a:p>
                  </a:txBody>
                  <a:tcPr>
                    <a:solidFill>
                      <a:srgbClr val="F3F0F6"/>
                    </a:solidFill>
                  </a:tcPr>
                </a:tc>
                <a:extLst>
                  <a:ext uri="{0D108BD9-81ED-4DB2-BD59-A6C34878D82A}">
                    <a16:rowId xmlns:a16="http://schemas.microsoft.com/office/drawing/2014/main" val="10005"/>
                  </a:ext>
                </a:extLst>
              </a:tr>
              <a:tr h="309499">
                <a:tc>
                  <a:txBody>
                    <a:bodyPr/>
                    <a:lstStyle/>
                    <a:p>
                      <a:pPr algn="ctr"/>
                      <a:r>
                        <a:rPr lang="en-US" sz="1600" dirty="0">
                          <a:solidFill>
                            <a:schemeClr val="bg2">
                              <a:lumMod val="75000"/>
                            </a:schemeClr>
                          </a:solidFill>
                        </a:rPr>
                        <a:t>6</a:t>
                      </a:r>
                    </a:p>
                  </a:txBody>
                  <a:tcPr>
                    <a:solidFill>
                      <a:srgbClr val="F3F0F6"/>
                    </a:solidFill>
                  </a:tcPr>
                </a:tc>
                <a:tc>
                  <a:txBody>
                    <a:bodyPr/>
                    <a:lstStyle/>
                    <a:p>
                      <a:r>
                        <a:rPr lang="en-US" sz="1600" dirty="0">
                          <a:solidFill>
                            <a:schemeClr val="bg2">
                              <a:lumMod val="75000"/>
                            </a:schemeClr>
                          </a:solidFill>
                        </a:rPr>
                        <a:t>Alzheimer’s</a:t>
                      </a:r>
                    </a:p>
                  </a:txBody>
                  <a:tcPr>
                    <a:solidFill>
                      <a:srgbClr val="F3F0F6"/>
                    </a:solidFill>
                  </a:tcPr>
                </a:tc>
                <a:tc>
                  <a:txBody>
                    <a:bodyPr/>
                    <a:lstStyle/>
                    <a:p>
                      <a:pPr algn="ctr"/>
                      <a:endParaRPr lang="en-US" sz="1600" dirty="0">
                        <a:solidFill>
                          <a:schemeClr val="bg2">
                            <a:lumMod val="75000"/>
                          </a:schemeClr>
                        </a:solidFill>
                      </a:endParaRPr>
                    </a:p>
                  </a:txBody>
                  <a:tcPr>
                    <a:solidFill>
                      <a:srgbClr val="F3F0F6"/>
                    </a:solidFill>
                  </a:tcPr>
                </a:tc>
                <a:extLst>
                  <a:ext uri="{0D108BD9-81ED-4DB2-BD59-A6C34878D82A}">
                    <a16:rowId xmlns:a16="http://schemas.microsoft.com/office/drawing/2014/main" val="10006"/>
                  </a:ext>
                </a:extLst>
              </a:tr>
              <a:tr h="323567">
                <a:tc>
                  <a:txBody>
                    <a:bodyPr/>
                    <a:lstStyle/>
                    <a:p>
                      <a:pPr algn="ctr"/>
                      <a:r>
                        <a:rPr lang="en-US" sz="1600" dirty="0">
                          <a:solidFill>
                            <a:schemeClr val="bg2">
                              <a:lumMod val="75000"/>
                            </a:schemeClr>
                          </a:solidFill>
                        </a:rPr>
                        <a:t>7</a:t>
                      </a:r>
                    </a:p>
                  </a:txBody>
                  <a:tcPr>
                    <a:solidFill>
                      <a:srgbClr val="F3F0F6"/>
                    </a:solidFill>
                  </a:tcPr>
                </a:tc>
                <a:tc>
                  <a:txBody>
                    <a:bodyPr/>
                    <a:lstStyle/>
                    <a:p>
                      <a:r>
                        <a:rPr lang="en-US" sz="1600" dirty="0">
                          <a:solidFill>
                            <a:schemeClr val="bg2">
                              <a:lumMod val="75000"/>
                            </a:schemeClr>
                          </a:solidFill>
                        </a:rPr>
                        <a:t>Diabetes</a:t>
                      </a:r>
                    </a:p>
                  </a:txBody>
                  <a:tcPr>
                    <a:solidFill>
                      <a:srgbClr val="F3F0F6"/>
                    </a:solidFill>
                  </a:tcPr>
                </a:tc>
                <a:tc>
                  <a:txBody>
                    <a:bodyPr/>
                    <a:lstStyle/>
                    <a:p>
                      <a:pPr algn="ctr"/>
                      <a:r>
                        <a:rPr lang="en-US" sz="1600" dirty="0">
                          <a:solidFill>
                            <a:schemeClr val="bg2">
                              <a:lumMod val="75000"/>
                            </a:schemeClr>
                          </a:solidFill>
                        </a:rPr>
                        <a:t>1.4</a:t>
                      </a:r>
                    </a:p>
                  </a:txBody>
                  <a:tcPr>
                    <a:solidFill>
                      <a:srgbClr val="F3F0F6"/>
                    </a:solidFill>
                  </a:tcPr>
                </a:tc>
                <a:extLst>
                  <a:ext uri="{0D108BD9-81ED-4DB2-BD59-A6C34878D82A}">
                    <a16:rowId xmlns:a16="http://schemas.microsoft.com/office/drawing/2014/main" val="10007"/>
                  </a:ext>
                </a:extLst>
              </a:tr>
              <a:tr h="351704">
                <a:tc>
                  <a:txBody>
                    <a:bodyPr/>
                    <a:lstStyle/>
                    <a:p>
                      <a:pPr algn="ctr"/>
                      <a:r>
                        <a:rPr lang="en-US" sz="1600" dirty="0">
                          <a:solidFill>
                            <a:schemeClr val="bg2">
                              <a:lumMod val="75000"/>
                            </a:schemeClr>
                          </a:solidFill>
                        </a:rPr>
                        <a:t>8</a:t>
                      </a:r>
                    </a:p>
                  </a:txBody>
                  <a:tcPr>
                    <a:solidFill>
                      <a:srgbClr val="F3F0F6"/>
                    </a:solidFill>
                  </a:tcPr>
                </a:tc>
                <a:tc>
                  <a:txBody>
                    <a:bodyPr/>
                    <a:lstStyle/>
                    <a:p>
                      <a:r>
                        <a:rPr lang="en-US" sz="1600" dirty="0">
                          <a:solidFill>
                            <a:schemeClr val="bg2">
                              <a:lumMod val="75000"/>
                            </a:schemeClr>
                          </a:solidFill>
                        </a:rPr>
                        <a:t>Influenza and Pneumonia</a:t>
                      </a:r>
                    </a:p>
                  </a:txBody>
                  <a:tcPr>
                    <a:solidFill>
                      <a:srgbClr val="F3F0F6"/>
                    </a:solidFill>
                  </a:tcPr>
                </a:tc>
                <a:tc>
                  <a:txBody>
                    <a:bodyPr/>
                    <a:lstStyle/>
                    <a:p>
                      <a:pPr algn="ctr"/>
                      <a:endParaRPr lang="en-US" sz="1600" dirty="0">
                        <a:solidFill>
                          <a:schemeClr val="bg2">
                            <a:lumMod val="75000"/>
                          </a:schemeClr>
                        </a:solidFill>
                      </a:endParaRPr>
                    </a:p>
                  </a:txBody>
                  <a:tcPr>
                    <a:solidFill>
                      <a:srgbClr val="F3F0F6"/>
                    </a:solidFill>
                  </a:tcPr>
                </a:tc>
                <a:extLst>
                  <a:ext uri="{0D108BD9-81ED-4DB2-BD59-A6C34878D82A}">
                    <a16:rowId xmlns:a16="http://schemas.microsoft.com/office/drawing/2014/main" val="10008"/>
                  </a:ext>
                </a:extLst>
              </a:tr>
              <a:tr h="309499">
                <a:tc>
                  <a:txBody>
                    <a:bodyPr/>
                    <a:lstStyle/>
                    <a:p>
                      <a:pPr algn="ctr"/>
                      <a:r>
                        <a:rPr lang="en-US" sz="1600" dirty="0">
                          <a:solidFill>
                            <a:schemeClr val="bg2">
                              <a:lumMod val="75000"/>
                            </a:schemeClr>
                          </a:solidFill>
                        </a:rPr>
                        <a:t>9</a:t>
                      </a:r>
                    </a:p>
                  </a:txBody>
                  <a:tcPr>
                    <a:solidFill>
                      <a:srgbClr val="F3F0F6"/>
                    </a:solidFill>
                  </a:tcPr>
                </a:tc>
                <a:tc>
                  <a:txBody>
                    <a:bodyPr/>
                    <a:lstStyle/>
                    <a:p>
                      <a:r>
                        <a:rPr lang="en-US" sz="1600" dirty="0">
                          <a:solidFill>
                            <a:schemeClr val="bg2">
                              <a:lumMod val="75000"/>
                            </a:schemeClr>
                          </a:solidFill>
                        </a:rPr>
                        <a:t>Kidney disease</a:t>
                      </a:r>
                    </a:p>
                  </a:txBody>
                  <a:tcPr>
                    <a:solidFill>
                      <a:srgbClr val="F3F0F6"/>
                    </a:solidFill>
                  </a:tcPr>
                </a:tc>
                <a:tc>
                  <a:txBody>
                    <a:bodyPr/>
                    <a:lstStyle/>
                    <a:p>
                      <a:pPr algn="ctr"/>
                      <a:endParaRPr lang="en-US" sz="1600" dirty="0">
                        <a:solidFill>
                          <a:schemeClr val="bg2">
                            <a:lumMod val="75000"/>
                          </a:schemeClr>
                        </a:solidFill>
                      </a:endParaRPr>
                    </a:p>
                  </a:txBody>
                  <a:tcPr>
                    <a:solidFill>
                      <a:srgbClr val="F3F0F6"/>
                    </a:solidFill>
                  </a:tcPr>
                </a:tc>
                <a:extLst>
                  <a:ext uri="{0D108BD9-81ED-4DB2-BD59-A6C34878D82A}">
                    <a16:rowId xmlns:a16="http://schemas.microsoft.com/office/drawing/2014/main" val="10009"/>
                  </a:ext>
                </a:extLst>
              </a:tr>
              <a:tr h="323567">
                <a:tc>
                  <a:txBody>
                    <a:bodyPr/>
                    <a:lstStyle/>
                    <a:p>
                      <a:pPr algn="ctr"/>
                      <a:r>
                        <a:rPr lang="en-US" sz="1600" dirty="0">
                          <a:solidFill>
                            <a:schemeClr val="bg2">
                              <a:lumMod val="75000"/>
                            </a:schemeClr>
                          </a:solidFill>
                        </a:rPr>
                        <a:t>10</a:t>
                      </a:r>
                    </a:p>
                  </a:txBody>
                  <a:tcPr>
                    <a:solidFill>
                      <a:srgbClr val="F3F0F6"/>
                    </a:solidFill>
                  </a:tcPr>
                </a:tc>
                <a:tc>
                  <a:txBody>
                    <a:bodyPr/>
                    <a:lstStyle/>
                    <a:p>
                      <a:r>
                        <a:rPr lang="en-US" sz="1600" dirty="0">
                          <a:solidFill>
                            <a:schemeClr val="bg2">
                              <a:lumMod val="75000"/>
                            </a:schemeClr>
                          </a:solidFill>
                        </a:rPr>
                        <a:t>Suicide</a:t>
                      </a:r>
                    </a:p>
                  </a:txBody>
                  <a:tcPr>
                    <a:solidFill>
                      <a:srgbClr val="F3F0F6"/>
                    </a:solidFill>
                  </a:tcPr>
                </a:tc>
                <a:tc>
                  <a:txBody>
                    <a:bodyPr/>
                    <a:lstStyle/>
                    <a:p>
                      <a:pPr algn="ctr"/>
                      <a:r>
                        <a:rPr lang="en-US" sz="1600" dirty="0">
                          <a:solidFill>
                            <a:schemeClr val="bg2">
                              <a:lumMod val="75000"/>
                            </a:schemeClr>
                          </a:solidFill>
                        </a:rPr>
                        <a:t>12.2*</a:t>
                      </a:r>
                    </a:p>
                  </a:txBody>
                  <a:tcPr>
                    <a:solidFill>
                      <a:srgbClr val="F3F0F6"/>
                    </a:solidFill>
                  </a:tcPr>
                </a:tc>
                <a:extLst>
                  <a:ext uri="{0D108BD9-81ED-4DB2-BD59-A6C34878D82A}">
                    <a16:rowId xmlns:a16="http://schemas.microsoft.com/office/drawing/2014/main" val="10010"/>
                  </a:ext>
                </a:extLst>
              </a:tr>
            </a:tbl>
          </a:graphicData>
        </a:graphic>
      </p:graphicFrame>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986" t="38908" r="4196" b="31106"/>
          <a:stretch/>
        </p:blipFill>
        <p:spPr>
          <a:xfrm>
            <a:off x="370804" y="2819400"/>
            <a:ext cx="8326192" cy="1548186"/>
          </a:xfrm>
          <a:prstGeom prst="rect">
            <a:avLst/>
          </a:prstGeom>
        </p:spPr>
      </p:pic>
      <p:sp>
        <p:nvSpPr>
          <p:cNvPr id="8" name="Slide Number Placeholder 2"/>
          <p:cNvSpPr>
            <a:spLocks noGrp="1"/>
          </p:cNvSpPr>
          <p:nvPr>
            <p:ph type="sldNum" sz="quarter" idx="4"/>
          </p:nvPr>
        </p:nvSpPr>
        <p:spPr>
          <a:xfrm>
            <a:off x="7924800" y="6375401"/>
            <a:ext cx="1219200" cy="464185"/>
          </a:xfrm>
        </p:spPr>
        <p:txBody>
          <a:bodyPr/>
          <a:lstStyle/>
          <a:p>
            <a:fld id="{DE8CE56C-A2E9-4B51-845C-B68819E27105}" type="slidenum">
              <a:rPr lang="en-US" smtClean="0"/>
              <a:pPr/>
              <a:t>11</a:t>
            </a:fld>
            <a:endParaRPr lang="en-US" dirty="0"/>
          </a:p>
        </p:txBody>
      </p:sp>
      <p:sp>
        <p:nvSpPr>
          <p:cNvPr id="2" name="Rectangle 1"/>
          <p:cNvSpPr/>
          <p:nvPr/>
        </p:nvSpPr>
        <p:spPr>
          <a:xfrm>
            <a:off x="152400" y="304800"/>
            <a:ext cx="8763000" cy="1077218"/>
          </a:xfrm>
          <a:prstGeom prst="rect">
            <a:avLst/>
          </a:prstGeom>
        </p:spPr>
        <p:txBody>
          <a:bodyPr wrap="square">
            <a:spAutoFit/>
          </a:bodyPr>
          <a:lstStyle/>
          <a:p>
            <a:pPr algn="ctr"/>
            <a:r>
              <a:rPr lang="en-US" sz="3200" b="1" dirty="0"/>
              <a:t>7 of the top 10 leading causes of death are associated with ACEs</a:t>
            </a:r>
          </a:p>
        </p:txBody>
      </p:sp>
      <p:sp>
        <p:nvSpPr>
          <p:cNvPr id="9" name="TextBox 8"/>
          <p:cNvSpPr txBox="1"/>
          <p:nvPr/>
        </p:nvSpPr>
        <p:spPr>
          <a:xfrm>
            <a:off x="1828800" y="5667351"/>
            <a:ext cx="6934200" cy="646331"/>
          </a:xfrm>
          <a:prstGeom prst="rect">
            <a:avLst/>
          </a:prstGeom>
          <a:noFill/>
        </p:spPr>
        <p:txBody>
          <a:bodyPr wrap="square" rtlCol="0">
            <a:spAutoFit/>
          </a:bodyPr>
          <a:lstStyle/>
          <a:p>
            <a:pPr algn="r"/>
            <a:r>
              <a:rPr lang="en-US" sz="1200" dirty="0"/>
              <a:t>Odds Ratios associated with 4 ACEs (CDC 2017, Felitti 1998)</a:t>
            </a:r>
          </a:p>
          <a:p>
            <a:pPr algn="r"/>
            <a:r>
              <a:rPr lang="en-US" sz="1200" dirty="0"/>
              <a:t>Data: MMWR; November 8, 2019; Vol.68; No. 44</a:t>
            </a:r>
          </a:p>
          <a:p>
            <a:pPr algn="r"/>
            <a:r>
              <a:rPr lang="en-US" sz="1200" dirty="0"/>
              <a:t>*&lt;enter other reference here, 3 or more ACEs&gt;, and Nadine Burke Harris/Center for Youth Wellness</a:t>
            </a:r>
          </a:p>
        </p:txBody>
      </p:sp>
    </p:spTree>
    <p:extLst>
      <p:ext uri="{BB962C8B-B14F-4D97-AF65-F5344CB8AC3E}">
        <p14:creationId xmlns:p14="http://schemas.microsoft.com/office/powerpoint/2010/main" val="248385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8CE56C-A2E9-4B51-845C-B68819E27105}" type="slidenum">
              <a:rPr lang="en-US" smtClean="0"/>
              <a:pPr/>
              <a:t>12</a:t>
            </a:fld>
            <a:endParaRPr lang="en-US" dirty="0"/>
          </a:p>
        </p:txBody>
      </p:sp>
      <p:pic>
        <p:nvPicPr>
          <p:cNvPr id="3" name="Picture 2" descr="Prevent Adverse Childhood Experiences"/>
          <p:cNvPicPr/>
          <p:nvPr/>
        </p:nvPicPr>
        <p:blipFill rotWithShape="1">
          <a:blip r:embed="rId3">
            <a:extLst>
              <a:ext uri="{28A0092B-C50C-407E-A947-70E740481C1C}">
                <a14:useLocalDpi xmlns:a14="http://schemas.microsoft.com/office/drawing/2010/main" val="0"/>
              </a:ext>
            </a:extLst>
          </a:blip>
          <a:srcRect b="31175"/>
          <a:stretch/>
        </p:blipFill>
        <p:spPr bwMode="auto">
          <a:xfrm>
            <a:off x="860612" y="990600"/>
            <a:ext cx="7261412" cy="2590800"/>
          </a:xfrm>
          <a:prstGeom prst="rect">
            <a:avLst/>
          </a:prstGeom>
          <a:noFill/>
          <a:ln>
            <a:noFill/>
          </a:ln>
        </p:spPr>
      </p:pic>
      <p:sp>
        <p:nvSpPr>
          <p:cNvPr id="4" name="Rectangle 3"/>
          <p:cNvSpPr/>
          <p:nvPr/>
        </p:nvSpPr>
        <p:spPr>
          <a:xfrm>
            <a:off x="228600" y="237403"/>
            <a:ext cx="8610600" cy="584775"/>
          </a:xfrm>
          <a:prstGeom prst="rect">
            <a:avLst/>
          </a:prstGeom>
        </p:spPr>
        <p:txBody>
          <a:bodyPr wrap="square">
            <a:spAutoFit/>
          </a:bodyPr>
          <a:lstStyle/>
          <a:p>
            <a:pPr algn="ctr"/>
            <a:r>
              <a:rPr lang="en-US" sz="3200" b="1" dirty="0">
                <a:cs typeface="Calibri Light" panose="020F0302020204030204" pitchFamily="34" charset="0"/>
              </a:rPr>
              <a:t>Power to Prevent</a:t>
            </a:r>
            <a:endParaRPr lang="en-US" sz="3200" dirty="0">
              <a:cs typeface="Calibri Light" panose="020F0302020204030204" pitchFamily="34" charset="0"/>
            </a:endParaRPr>
          </a:p>
        </p:txBody>
      </p:sp>
      <p:pic>
        <p:nvPicPr>
          <p:cNvPr id="5" name="Picture 4" descr="The graphic shows three tables on the potential reduction of negative outcomes in adulthood. The first table shows health conditions that could be reduced by the following amounts with adverse childhood experiences prevention: depressive disorder (44 percent), Chronic Obstructive Pulmonary Disease (27 percent), Asthma (24 percent), Kidney Disease (16 percent), Stroke (15 percent), Coronary Heart Disease (13 percent), Cancer (6 percent), Diabetes (6 percent), and Overweight/Obesity (2 percent). The second table shows health risk behaviors. The potential reduction of negative outcomes in adulthood for current smoking is 33 percent and heavy drinking is 24 percent. The third table shows socioeconomic challenges. The potential reduction of negative outcomes in adulthood for unemployment is 15 percent, earning less than a high school education is 5 percent, and not having health insurance is 4 percent. "/>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7910" t="53755" r="59678" b="871"/>
          <a:stretch/>
        </p:blipFill>
        <p:spPr bwMode="auto">
          <a:xfrm>
            <a:off x="4796659" y="3826910"/>
            <a:ext cx="3355043" cy="1964290"/>
          </a:xfrm>
          <a:prstGeom prst="rect">
            <a:avLst/>
          </a:prstGeom>
          <a:ln>
            <a:noFill/>
          </a:ln>
          <a:effectLst>
            <a:reflection blurRad="12700" stA="30000" endPos="30000" dist="5000" dir="5400000" sy="-100000" algn="bl" rotWithShape="0"/>
          </a:effectLst>
          <a:scene3d>
            <a:camera prst="perspectiveContrastingLeftFacing">
              <a:rot lat="300000" lon="1200000" rev="0"/>
            </a:camera>
            <a:lightRig rig="threePt" dir="t">
              <a:rot lat="0" lon="0" rev="2700000"/>
            </a:lightRig>
          </a:scene3d>
          <a:sp3d>
            <a:bevelT w="63500" h="50800"/>
          </a:sp3d>
        </p:spPr>
      </p:pic>
      <p:pic>
        <p:nvPicPr>
          <p:cNvPr id="6" name="Picture 5" descr="The graphic shows three tables on the potential reduction of negative outcomes in adulthood. The first table shows health conditions that could be reduced by the following amounts with adverse childhood experiences prevention: depressive disorder (44 percent), Chronic Obstructive Pulmonary Disease (27 percent), Asthma (24 percent), Kidney Disease (16 percent), Stroke (15 percent), Coronary Heart Disease (13 percent), Cancer (6 percent), Diabetes (6 percent), and Overweight/Obesity (2 percent). The second table shows health risk behaviors. The potential reduction of negative outcomes in adulthood for current smoking is 33 percent and heavy drinking is 24 percent. The third table shows socioeconomic challenges. The potential reduction of negative outcomes in adulthood for unemployment is 15 percent, earning less than a high school education is 5 percent, and not having health insurance is 4 percent. "/>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48879" t="54232" r="3127" b="5025"/>
          <a:stretch/>
        </p:blipFill>
        <p:spPr bwMode="auto">
          <a:xfrm>
            <a:off x="845750" y="3810000"/>
            <a:ext cx="3657600" cy="1981200"/>
          </a:xfrm>
          <a:prstGeom prst="rect">
            <a:avLst/>
          </a:prstGeom>
          <a:ln>
            <a:noFill/>
          </a:ln>
          <a:effectLst>
            <a:reflection blurRad="12700" stA="30000" endPos="30000" dist="5000" dir="5400000" sy="-100000" algn="bl" rotWithShape="0"/>
          </a:effectLst>
          <a:scene3d>
            <a:camera prst="perspectiveContrastingLeftFacing">
              <a:rot lat="300000" lon="20400000" rev="0"/>
            </a:camera>
            <a:lightRig rig="threePt" dir="t">
              <a:rot lat="0" lon="0" rev="2700000"/>
            </a:lightRig>
          </a:scene3d>
          <a:sp3d>
            <a:bevelT w="63500" h="50800"/>
          </a:sp3d>
        </p:spPr>
      </p:pic>
      <p:sp>
        <p:nvSpPr>
          <p:cNvPr id="8" name="TextBox 7"/>
          <p:cNvSpPr txBox="1"/>
          <p:nvPr/>
        </p:nvSpPr>
        <p:spPr>
          <a:xfrm>
            <a:off x="3352800" y="6096000"/>
            <a:ext cx="5624553" cy="276999"/>
          </a:xfrm>
          <a:prstGeom prst="rect">
            <a:avLst/>
          </a:prstGeom>
          <a:noFill/>
        </p:spPr>
        <p:txBody>
          <a:bodyPr wrap="none" rtlCol="0">
            <a:spAutoFit/>
          </a:bodyPr>
          <a:lstStyle/>
          <a:p>
            <a:r>
              <a:rPr lang="en-US" sz="1200" dirty="0"/>
              <a:t>SOURCE: National Estimates Based on 2017 BRFSS: Vial Signs, MMWR November 2019</a:t>
            </a:r>
          </a:p>
        </p:txBody>
      </p:sp>
    </p:spTree>
    <p:extLst>
      <p:ext uri="{BB962C8B-B14F-4D97-AF65-F5344CB8AC3E}">
        <p14:creationId xmlns:p14="http://schemas.microsoft.com/office/powerpoint/2010/main" val="428836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tx1">
                    <a:lumMod val="75000"/>
                    <a:lumOff val="25000"/>
                  </a:schemeClr>
                </a:solidFill>
                <a:latin typeface="Calibri Light" panose="020F0302020204030204" pitchFamily="34" charset="0"/>
              </a:rPr>
              <a:t>7. Effects may last generations</a:t>
            </a:r>
          </a:p>
        </p:txBody>
      </p:sp>
      <p:sp>
        <p:nvSpPr>
          <p:cNvPr id="4" name="Content Placeholder 3"/>
          <p:cNvSpPr>
            <a:spLocks noGrp="1"/>
          </p:cNvSpPr>
          <p:nvPr>
            <p:ph sz="half" idx="1"/>
          </p:nvPr>
        </p:nvSpPr>
        <p:spPr>
          <a:xfrm>
            <a:off x="533400" y="1524000"/>
            <a:ext cx="4038600" cy="4572000"/>
          </a:xfrm>
        </p:spPr>
        <p:txBody>
          <a:bodyPr>
            <a:normAutofit lnSpcReduction="10000"/>
          </a:bodyPr>
          <a:lstStyle/>
          <a:p>
            <a:r>
              <a:rPr lang="en-US" sz="2400" dirty="0"/>
              <a:t>Trauma changes our cells on a deep level (the </a:t>
            </a:r>
            <a:r>
              <a:rPr lang="en-US" sz="2400" i="1" dirty="0"/>
              <a:t>epigenome</a:t>
            </a:r>
            <a:r>
              <a:rPr lang="en-US" sz="2400" dirty="0"/>
              <a:t>)</a:t>
            </a:r>
          </a:p>
          <a:p>
            <a:r>
              <a:rPr lang="en-US" sz="2400" dirty="0"/>
              <a:t>So do diet, exercise, lack of sleep, more</a:t>
            </a:r>
          </a:p>
          <a:p>
            <a:r>
              <a:rPr lang="en-US" sz="2400" dirty="0"/>
              <a:t>Epigenes affect how likely we are to suffer some illnesses </a:t>
            </a:r>
          </a:p>
          <a:p>
            <a:r>
              <a:rPr lang="en-US" sz="2400" dirty="0"/>
              <a:t>Can epigenetic changes from trauma be passed on to children and grandchildren? Stay tuned</a:t>
            </a:r>
          </a:p>
          <a:p>
            <a:endParaRPr lang="en-US" sz="2400" dirty="0"/>
          </a:p>
          <a:p>
            <a:endParaRPr lang="en-US" sz="2400" dirty="0"/>
          </a:p>
        </p:txBody>
      </p:sp>
      <p:pic>
        <p:nvPicPr>
          <p:cNvPr id="13"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405926" y="3571243"/>
            <a:ext cx="3065019" cy="231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93287" y="6016823"/>
            <a:ext cx="2362200" cy="307777"/>
          </a:xfrm>
          <a:prstGeom prst="rect">
            <a:avLst/>
          </a:prstGeom>
          <a:noFill/>
        </p:spPr>
        <p:txBody>
          <a:bodyPr wrap="square" rtlCol="0">
            <a:spAutoFit/>
          </a:bodyPr>
          <a:lstStyle/>
          <a:p>
            <a:r>
              <a:rPr lang="en-US" sz="1400" dirty="0"/>
              <a:t>Graphics: geneticalliance.org</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5444" t="26003" r="52127" b="39564"/>
          <a:stretch/>
        </p:blipFill>
        <p:spPr>
          <a:xfrm>
            <a:off x="5469228" y="1219199"/>
            <a:ext cx="3001717" cy="2286001"/>
          </a:xfrm>
          <a:prstGeom prst="rect">
            <a:avLst/>
          </a:prstGeom>
        </p:spPr>
      </p:pic>
      <p:sp>
        <p:nvSpPr>
          <p:cNvPr id="7" name="Slide Number Placeholder 3"/>
          <p:cNvSpPr txBox="1">
            <a:spLocks/>
          </p:cNvSpPr>
          <p:nvPr/>
        </p:nvSpPr>
        <p:spPr>
          <a:xfrm>
            <a:off x="7924800" y="6375401"/>
            <a:ext cx="1219200" cy="4641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8CE56C-A2E9-4B51-845C-B68819E27105}" type="slidenum">
              <a:rPr lang="en-US" sz="1400" b="1" smtClean="0">
                <a:solidFill>
                  <a:schemeClr val="bg1"/>
                </a:solidFill>
                <a:latin typeface="Myriad Pro"/>
              </a:rPr>
              <a:pPr algn="r"/>
              <a:t>13</a:t>
            </a:fld>
            <a:endParaRPr lang="en-US" sz="1400" b="1" dirty="0">
              <a:solidFill>
                <a:schemeClr val="bg1"/>
              </a:solidFill>
              <a:latin typeface="Myriad Pro"/>
            </a:endParaRPr>
          </a:p>
        </p:txBody>
      </p:sp>
    </p:spTree>
    <p:extLst>
      <p:ext uri="{BB962C8B-B14F-4D97-AF65-F5344CB8AC3E}">
        <p14:creationId xmlns:p14="http://schemas.microsoft.com/office/powerpoint/2010/main" val="108697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dirty="0"/>
              <a:t>8. We can overcome high ACEs</a:t>
            </a:r>
          </a:p>
        </p:txBody>
      </p:sp>
      <p:sp>
        <p:nvSpPr>
          <p:cNvPr id="3" name="Content Placeholder 2"/>
          <p:cNvSpPr>
            <a:spLocks noGrp="1"/>
          </p:cNvSpPr>
          <p:nvPr>
            <p:ph idx="1"/>
          </p:nvPr>
        </p:nvSpPr>
        <p:spPr>
          <a:xfrm>
            <a:off x="595384" y="1458970"/>
            <a:ext cx="8229600" cy="4525963"/>
          </a:xfrm>
        </p:spPr>
        <p:txBody>
          <a:bodyPr>
            <a:normAutofit/>
          </a:bodyPr>
          <a:lstStyle/>
          <a:p>
            <a:r>
              <a:rPr lang="en-US" sz="2800" b="1" dirty="0">
                <a:solidFill>
                  <a:schemeClr val="accent1"/>
                </a:solidFill>
              </a:rPr>
              <a:t>Good news: </a:t>
            </a:r>
            <a:r>
              <a:rPr lang="en-US" sz="2800" dirty="0"/>
              <a:t>Trauma-induced changes (including epigenetic changes) are reversible</a:t>
            </a:r>
          </a:p>
          <a:p>
            <a:r>
              <a:rPr lang="en-US" sz="2800" dirty="0"/>
              <a:t>The brain is plastic, and the body wants to heal</a:t>
            </a:r>
          </a:p>
          <a:p>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77"/>
          <a:stretch/>
        </p:blipFill>
        <p:spPr>
          <a:xfrm>
            <a:off x="762000" y="3465490"/>
            <a:ext cx="7673926" cy="2182867"/>
          </a:xfrm>
          <a:prstGeom prst="rect">
            <a:avLst/>
          </a:prstGeom>
        </p:spPr>
      </p:pic>
      <p:sp>
        <p:nvSpPr>
          <p:cNvPr id="2" name="Slide Number Placeholder 1"/>
          <p:cNvSpPr>
            <a:spLocks noGrp="1"/>
          </p:cNvSpPr>
          <p:nvPr>
            <p:ph type="sldNum" sz="quarter" idx="4"/>
          </p:nvPr>
        </p:nvSpPr>
        <p:spPr/>
        <p:txBody>
          <a:bodyPr/>
          <a:lstStyle/>
          <a:p>
            <a:fld id="{DE8CE56C-A2E9-4B51-845C-B68819E27105}" type="slidenum">
              <a:rPr lang="en-US" smtClean="0"/>
              <a:pPr/>
              <a:t>14</a:t>
            </a:fld>
            <a:endParaRPr lang="en-US" dirty="0"/>
          </a:p>
        </p:txBody>
      </p:sp>
    </p:spTree>
    <p:extLst>
      <p:ext uri="{BB962C8B-B14F-4D97-AF65-F5344CB8AC3E}">
        <p14:creationId xmlns:p14="http://schemas.microsoft.com/office/powerpoint/2010/main" val="12593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lumMod val="75000"/>
                    <a:lumOff val="25000"/>
                  </a:schemeClr>
                </a:solidFill>
                <a:latin typeface="Calibri Light" panose="020F0302020204030204" pitchFamily="34" charset="0"/>
              </a:rPr>
              <a:t>Case Study: Walla Walla, WA</a:t>
            </a:r>
          </a:p>
        </p:txBody>
      </p:sp>
      <p:sp>
        <p:nvSpPr>
          <p:cNvPr id="4" name="Content Placeholder 3"/>
          <p:cNvSpPr>
            <a:spLocks noGrp="1"/>
          </p:cNvSpPr>
          <p:nvPr>
            <p:ph sz="half" idx="2"/>
          </p:nvPr>
        </p:nvSpPr>
        <p:spPr/>
        <p:txBody>
          <a:bodyPr>
            <a:normAutofit fontScale="92500"/>
          </a:bodyPr>
          <a:lstStyle/>
          <a:p>
            <a:pPr marL="0" indent="0">
              <a:buNone/>
            </a:pPr>
            <a:r>
              <a:rPr lang="en-US" dirty="0"/>
              <a:t>After four years of a trauma-informed approach at Lincoln High School:</a:t>
            </a:r>
          </a:p>
          <a:p>
            <a:r>
              <a:rPr lang="en-US" dirty="0"/>
              <a:t>Suspensions dropped 90%</a:t>
            </a:r>
          </a:p>
          <a:p>
            <a:r>
              <a:rPr lang="en-US" dirty="0"/>
              <a:t>Zero expulsions</a:t>
            </a:r>
          </a:p>
          <a:p>
            <a:r>
              <a:rPr lang="en-US" dirty="0"/>
              <a:t>Grades and graduation rates surged</a:t>
            </a:r>
          </a:p>
          <a:p>
            <a:pPr marL="0" indent="0">
              <a:buNone/>
            </a:pPr>
            <a:r>
              <a:rPr lang="en-US" b="1" dirty="0">
                <a:solidFill>
                  <a:schemeClr val="accent1"/>
                </a:solidFill>
              </a:rPr>
              <a:t>Regardless of ACE score, </a:t>
            </a:r>
            <a:r>
              <a:rPr lang="en-US" dirty="0"/>
              <a:t>teens with </a:t>
            </a:r>
            <a:r>
              <a:rPr lang="en-US" b="1" dirty="0">
                <a:solidFill>
                  <a:schemeClr val="accent1"/>
                </a:solidFill>
              </a:rPr>
              <a:t>resilience </a:t>
            </a:r>
            <a:r>
              <a:rPr lang="en-US" dirty="0"/>
              <a:t>thrived</a:t>
            </a:r>
          </a:p>
        </p:txBody>
      </p:sp>
      <p:pic>
        <p:nvPicPr>
          <p:cNvPr id="5"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823" r="3959" b="5096"/>
          <a:stretch/>
        </p:blipFill>
        <p:spPr bwMode="auto">
          <a:xfrm>
            <a:off x="661324" y="1748294"/>
            <a:ext cx="3630352" cy="28999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txBox="1">
            <a:spLocks/>
          </p:cNvSpPr>
          <p:nvPr/>
        </p:nvSpPr>
        <p:spPr>
          <a:xfrm>
            <a:off x="7924800" y="6375401"/>
            <a:ext cx="1219200" cy="4641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8CE56C-A2E9-4B51-845C-B68819E27105}" type="slidenum">
              <a:rPr lang="en-US" sz="1400" b="1" smtClean="0">
                <a:solidFill>
                  <a:schemeClr val="bg1"/>
                </a:solidFill>
                <a:latin typeface="Myriad Pro"/>
              </a:rPr>
              <a:pPr algn="r"/>
              <a:t>15</a:t>
            </a:fld>
            <a:endParaRPr lang="en-US" sz="1400" b="1" dirty="0">
              <a:solidFill>
                <a:schemeClr val="bg1"/>
              </a:solidFill>
              <a:latin typeface="Myriad Pro"/>
            </a:endParaRPr>
          </a:p>
        </p:txBody>
      </p:sp>
    </p:spTree>
    <p:extLst>
      <p:ext uri="{BB962C8B-B14F-4D97-AF65-F5344CB8AC3E}">
        <p14:creationId xmlns:p14="http://schemas.microsoft.com/office/powerpoint/2010/main" val="400835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9. How to create resilience</a:t>
            </a:r>
          </a:p>
        </p:txBody>
      </p:sp>
      <p:sp>
        <p:nvSpPr>
          <p:cNvPr id="3" name="Content Placeholder 2"/>
          <p:cNvSpPr>
            <a:spLocks noGrp="1"/>
          </p:cNvSpPr>
          <p:nvPr>
            <p:ph idx="1"/>
          </p:nvPr>
        </p:nvSpPr>
        <p:spPr>
          <a:xfrm>
            <a:off x="304800" y="1511609"/>
            <a:ext cx="4692203" cy="4525963"/>
          </a:xfrm>
        </p:spPr>
        <p:txBody>
          <a:bodyPr>
            <a:normAutofit/>
          </a:bodyPr>
          <a:lstStyle/>
          <a:p>
            <a:r>
              <a:rPr lang="en-US" sz="2400" b="1" dirty="0">
                <a:solidFill>
                  <a:schemeClr val="accent1"/>
                </a:solidFill>
              </a:rPr>
              <a:t>Reducing adversity</a:t>
            </a:r>
          </a:p>
          <a:p>
            <a:r>
              <a:rPr lang="en-US" sz="2400" b="1" dirty="0">
                <a:solidFill>
                  <a:schemeClr val="accent1"/>
                </a:solidFill>
              </a:rPr>
              <a:t>Safe, stable and nurturing relationships and environments</a:t>
            </a:r>
          </a:p>
          <a:p>
            <a:r>
              <a:rPr lang="en-US" sz="2400" dirty="0"/>
              <a:t>Sleep</a:t>
            </a:r>
          </a:p>
          <a:p>
            <a:r>
              <a:rPr lang="en-US" sz="2400" dirty="0"/>
              <a:t>Exercise</a:t>
            </a:r>
          </a:p>
          <a:p>
            <a:r>
              <a:rPr lang="en-US" sz="2400" dirty="0"/>
              <a:t>Nutrition</a:t>
            </a:r>
          </a:p>
          <a:p>
            <a:r>
              <a:rPr lang="en-US" sz="2400" dirty="0"/>
              <a:t>Mindfulness</a:t>
            </a:r>
          </a:p>
          <a:p>
            <a:r>
              <a:rPr lang="en-US" sz="2400" dirty="0"/>
              <a:t>Mental health</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15"/>
          <a:stretch/>
        </p:blipFill>
        <p:spPr bwMode="auto">
          <a:xfrm>
            <a:off x="4898659" y="1905000"/>
            <a:ext cx="3745121" cy="2939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71220" y="6037572"/>
            <a:ext cx="1752600" cy="307777"/>
          </a:xfrm>
          <a:prstGeom prst="rect">
            <a:avLst/>
          </a:prstGeom>
          <a:noFill/>
        </p:spPr>
        <p:txBody>
          <a:bodyPr wrap="square" rtlCol="0">
            <a:spAutoFit/>
          </a:bodyPr>
          <a:lstStyle/>
          <a:p>
            <a:r>
              <a:rPr lang="en-US" sz="1400" dirty="0"/>
              <a:t>Photo:  Thinkstock</a:t>
            </a:r>
          </a:p>
        </p:txBody>
      </p:sp>
      <p:sp>
        <p:nvSpPr>
          <p:cNvPr id="4" name="Slide Number Placeholder 3"/>
          <p:cNvSpPr>
            <a:spLocks noGrp="1"/>
          </p:cNvSpPr>
          <p:nvPr>
            <p:ph type="sldNum" sz="quarter" idx="4"/>
          </p:nvPr>
        </p:nvSpPr>
        <p:spPr/>
        <p:txBody>
          <a:bodyPr/>
          <a:lstStyle/>
          <a:p>
            <a:fld id="{DE8CE56C-A2E9-4B51-845C-B68819E27105}" type="slidenum">
              <a:rPr lang="en-US" smtClean="0"/>
              <a:pPr/>
              <a:t>16</a:t>
            </a:fld>
            <a:endParaRPr lang="en-US" dirty="0"/>
          </a:p>
        </p:txBody>
      </p:sp>
    </p:spTree>
    <p:extLst>
      <p:ext uri="{BB962C8B-B14F-4D97-AF65-F5344CB8AC3E}">
        <p14:creationId xmlns:p14="http://schemas.microsoft.com/office/powerpoint/2010/main" val="355942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430378" y="152400"/>
            <a:ext cx="8229600" cy="1143000"/>
          </a:xfrm>
        </p:spPr>
        <p:txBody>
          <a:bodyPr>
            <a:normAutofit/>
          </a:bodyPr>
          <a:lstStyle/>
          <a:p>
            <a:pPr algn="l"/>
            <a:r>
              <a:rPr lang="en-US" sz="4000" dirty="0">
                <a:solidFill>
                  <a:schemeClr val="tx1">
                    <a:lumMod val="75000"/>
                    <a:lumOff val="25000"/>
                  </a:schemeClr>
                </a:solidFill>
                <a:latin typeface="Calibri Light" panose="020F0302020204030204" pitchFamily="34" charset="0"/>
                <a:ea typeface="+mn-ea"/>
                <a:cs typeface="+mn-cs"/>
              </a:rPr>
              <a:t>10. What’s happening in San Antonio?</a:t>
            </a:r>
          </a:p>
        </p:txBody>
      </p:sp>
      <p:graphicFrame>
        <p:nvGraphicFramePr>
          <p:cNvPr id="2" name="Diagram 1"/>
          <p:cNvGraphicFramePr/>
          <p:nvPr>
            <p:extLst>
              <p:ext uri="{D42A27DB-BD31-4B8C-83A1-F6EECF244321}">
                <p14:modId xmlns:p14="http://schemas.microsoft.com/office/powerpoint/2010/main" val="357093197"/>
              </p:ext>
            </p:extLst>
          </p:nvPr>
        </p:nvGraphicFramePr>
        <p:xfrm>
          <a:off x="457200" y="1371600"/>
          <a:ext cx="82296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457200" y="10668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2"/>
          <p:cNvSpPr txBox="1">
            <a:spLocks/>
          </p:cNvSpPr>
          <p:nvPr/>
        </p:nvSpPr>
        <p:spPr>
          <a:xfrm>
            <a:off x="7924800" y="6375401"/>
            <a:ext cx="1219200" cy="4641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8CE56C-A2E9-4B51-845C-B68819E27105}" type="slidenum">
              <a:rPr lang="en-US" sz="1400" b="1" smtClean="0">
                <a:solidFill>
                  <a:schemeClr val="bg1"/>
                </a:solidFill>
                <a:latin typeface="Myriad Pro"/>
              </a:rPr>
              <a:pPr algn="r"/>
              <a:t>17</a:t>
            </a:fld>
            <a:endParaRPr lang="en-US" b="1" dirty="0">
              <a:solidFill>
                <a:schemeClr val="bg1"/>
              </a:solidFill>
              <a:latin typeface="Myriad Pro"/>
            </a:endParaRPr>
          </a:p>
        </p:txBody>
      </p:sp>
    </p:spTree>
    <p:extLst>
      <p:ext uri="{BB962C8B-B14F-4D97-AF65-F5344CB8AC3E}">
        <p14:creationId xmlns:p14="http://schemas.microsoft.com/office/powerpoint/2010/main" val="421816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9"/>
          <p:cNvSpPr/>
          <p:nvPr/>
        </p:nvSpPr>
        <p:spPr>
          <a:xfrm>
            <a:off x="4724400" y="1524000"/>
            <a:ext cx="4218073" cy="346904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28" name="Прямоугольник 9"/>
          <p:cNvSpPr/>
          <p:nvPr/>
        </p:nvSpPr>
        <p:spPr>
          <a:xfrm>
            <a:off x="201527" y="1524000"/>
            <a:ext cx="4218073" cy="346904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9" name="TextBox 8"/>
          <p:cNvSpPr txBox="1"/>
          <p:nvPr/>
        </p:nvSpPr>
        <p:spPr>
          <a:xfrm>
            <a:off x="1119344" y="363794"/>
            <a:ext cx="701685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Light" panose="020F0302020204030204" pitchFamily="34" charset="0"/>
              </a:rPr>
              <a:t>Consortium</a:t>
            </a:r>
            <a:r>
              <a:rPr lang="en-US" sz="3600" b="1" dirty="0">
                <a:solidFill>
                  <a:schemeClr val="tx1">
                    <a:lumMod val="75000"/>
                    <a:lumOff val="25000"/>
                  </a:schemeClr>
                </a:solidFill>
                <a:latin typeface="Calibri Light" panose="020F0302020204030204" pitchFamily="34" charset="0"/>
                <a:ea typeface="+mj-ea"/>
                <a:cs typeface="+mj-cs"/>
              </a:rPr>
              <a:t> Sector</a:t>
            </a:r>
            <a:r>
              <a:rPr lang="en-US" sz="3600" b="1" dirty="0">
                <a:solidFill>
                  <a:srgbClr val="0070C0"/>
                </a:solidFill>
                <a:latin typeface="Calibri Light" panose="020F0302020204030204" pitchFamily="34" charset="0"/>
              </a:rPr>
              <a:t> </a:t>
            </a:r>
            <a:r>
              <a:rPr lang="en-US" sz="3600" b="1" dirty="0">
                <a:solidFill>
                  <a:schemeClr val="tx1">
                    <a:lumMod val="75000"/>
                    <a:lumOff val="25000"/>
                  </a:schemeClr>
                </a:solidFill>
                <a:latin typeface="Calibri Light" panose="020F0302020204030204" pitchFamily="34" charset="0"/>
                <a:ea typeface="+mj-ea"/>
                <a:cs typeface="+mj-cs"/>
              </a:rPr>
              <a:t>Workgroups</a:t>
            </a:r>
          </a:p>
        </p:txBody>
      </p:sp>
      <p:sp>
        <p:nvSpPr>
          <p:cNvPr id="10" name="TextBox 9"/>
          <p:cNvSpPr txBox="1"/>
          <p:nvPr/>
        </p:nvSpPr>
        <p:spPr>
          <a:xfrm>
            <a:off x="304800" y="1726555"/>
            <a:ext cx="4197971" cy="313932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Education: Pre-K – 12 </a:t>
            </a:r>
          </a:p>
          <a:p>
            <a:pPr marL="285750" indent="-285750">
              <a:spcAft>
                <a:spcPts val="600"/>
              </a:spcAft>
              <a:buFont typeface="Arial" panose="020B0604020202020204" pitchFamily="34" charset="0"/>
              <a:buChar char="•"/>
            </a:pPr>
            <a:r>
              <a:rPr lang="en-US" sz="2400" dirty="0"/>
              <a:t>Early Care &amp; Education  </a:t>
            </a:r>
          </a:p>
          <a:p>
            <a:pPr marL="285750" indent="-285750">
              <a:spcAft>
                <a:spcPts val="600"/>
              </a:spcAft>
              <a:buFont typeface="Arial" panose="020B0604020202020204" pitchFamily="34" charset="0"/>
              <a:buChar char="•"/>
            </a:pPr>
            <a:r>
              <a:rPr lang="en-US" sz="2400" dirty="0"/>
              <a:t>Higher Education</a:t>
            </a:r>
          </a:p>
          <a:p>
            <a:pPr marL="285750" indent="-285750">
              <a:spcAft>
                <a:spcPts val="600"/>
              </a:spcAft>
              <a:buFont typeface="Arial" panose="020B0604020202020204" pitchFamily="34" charset="0"/>
              <a:buChar char="•"/>
            </a:pPr>
            <a:r>
              <a:rPr lang="en-US" sz="2400" dirty="0"/>
              <a:t>Child Welfare &amp; Foster Care </a:t>
            </a:r>
          </a:p>
          <a:p>
            <a:pPr marL="285750" indent="-285750">
              <a:spcAft>
                <a:spcPts val="600"/>
              </a:spcAft>
              <a:buFont typeface="Arial" panose="020B0604020202020204" pitchFamily="34" charset="0"/>
              <a:buChar char="•"/>
            </a:pPr>
            <a:r>
              <a:rPr lang="en-US" sz="2400" dirty="0"/>
              <a:t>Mental &amp; Behavior Health  </a:t>
            </a:r>
          </a:p>
          <a:p>
            <a:pPr marL="285750" indent="-285750">
              <a:spcAft>
                <a:spcPts val="600"/>
              </a:spcAft>
              <a:buFont typeface="Arial" panose="020B0604020202020204" pitchFamily="34" charset="0"/>
              <a:buChar char="•"/>
            </a:pPr>
            <a:r>
              <a:rPr lang="en-US" sz="2400" dirty="0"/>
              <a:t>Medical, Hospitals, Clinics </a:t>
            </a:r>
          </a:p>
          <a:p>
            <a:pPr marL="285750" indent="-285750">
              <a:spcAft>
                <a:spcPts val="600"/>
              </a:spcAft>
              <a:buFont typeface="Arial" panose="020B0604020202020204" pitchFamily="34" charset="0"/>
              <a:buChar char="•"/>
            </a:pPr>
            <a:r>
              <a:rPr lang="en-US" sz="2400" dirty="0"/>
              <a:t>Justice Systems </a:t>
            </a:r>
          </a:p>
        </p:txBody>
      </p:sp>
      <p:sp>
        <p:nvSpPr>
          <p:cNvPr id="11" name="TextBox 10"/>
          <p:cNvSpPr txBox="1"/>
          <p:nvPr/>
        </p:nvSpPr>
        <p:spPr>
          <a:xfrm>
            <a:off x="4800600" y="1662767"/>
            <a:ext cx="4234799" cy="29854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Local Gov’t &amp; Strategic Communications  </a:t>
            </a:r>
          </a:p>
          <a:p>
            <a:pPr marL="285750" indent="-285750">
              <a:spcAft>
                <a:spcPts val="600"/>
              </a:spcAft>
              <a:buFont typeface="Arial" panose="020B0604020202020204" pitchFamily="34" charset="0"/>
              <a:buChar char="•"/>
            </a:pPr>
            <a:r>
              <a:rPr lang="en-US" sz="2400" dirty="0"/>
              <a:t>Philanthropy </a:t>
            </a:r>
          </a:p>
          <a:p>
            <a:pPr marL="285750" indent="-285750">
              <a:spcAft>
                <a:spcPts val="600"/>
              </a:spcAft>
              <a:buFont typeface="Arial" panose="020B0604020202020204" pitchFamily="34" charset="0"/>
              <a:buChar char="•"/>
            </a:pPr>
            <a:r>
              <a:rPr lang="en-US" sz="2400" dirty="0"/>
              <a:t>Youth Development &amp; Afterschool  </a:t>
            </a:r>
          </a:p>
          <a:p>
            <a:pPr marL="285750" indent="-285750">
              <a:spcAft>
                <a:spcPts val="600"/>
              </a:spcAft>
              <a:buFont typeface="Arial" panose="020B0604020202020204" pitchFamily="34" charset="0"/>
              <a:buChar char="•"/>
            </a:pPr>
            <a:r>
              <a:rPr lang="en-US" sz="2400" dirty="0"/>
              <a:t>Faith Based &amp; Congregations  </a:t>
            </a:r>
          </a:p>
          <a:p>
            <a:pPr marL="285750" indent="-285750">
              <a:spcAft>
                <a:spcPts val="600"/>
              </a:spcAft>
              <a:buFont typeface="Arial" panose="020B0604020202020204" pitchFamily="34" charset="0"/>
              <a:buChar char="•"/>
            </a:pPr>
            <a:r>
              <a:rPr lang="en-US" sz="2400" dirty="0"/>
              <a:t>Family Support Services </a:t>
            </a:r>
          </a:p>
        </p:txBody>
      </p:sp>
      <p:sp>
        <p:nvSpPr>
          <p:cNvPr id="2" name="TextBox 1"/>
          <p:cNvSpPr txBox="1"/>
          <p:nvPr/>
        </p:nvSpPr>
        <p:spPr>
          <a:xfrm>
            <a:off x="2077096" y="5334000"/>
            <a:ext cx="4662495" cy="584775"/>
          </a:xfrm>
          <a:prstGeom prst="rect">
            <a:avLst/>
          </a:prstGeom>
          <a:noFill/>
        </p:spPr>
        <p:txBody>
          <a:bodyPr wrap="none" rtlCol="0">
            <a:spAutoFit/>
          </a:bodyPr>
          <a:lstStyle/>
          <a:p>
            <a:pPr algn="ctr"/>
            <a:r>
              <a:rPr lang="en-US" sz="3200" b="1" dirty="0"/>
              <a:t>Total Organizations = ~200</a:t>
            </a:r>
          </a:p>
        </p:txBody>
      </p:sp>
      <p:sp>
        <p:nvSpPr>
          <p:cNvPr id="8" name="AutoShape 2" descr="https://static.wixstatic.com/media/43733d_f61d966a15ab46f58ea96fe43536723d.png/v1/fill/w_379,h_139,al_c,q_80,usm_0.66_1.00_0.01/43733d_f61d966a15ab46f58ea96fe43536723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4" descr="https://static.wixstatic.com/media/43733d_f61d966a15ab46f58ea96fe43536723d.png/v1/fill/w_379,h_139,al_c,q_80,usm_0.66_1.00_0.01/43733d_f61d966a15ab46f58ea96fe43536723d.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7" name="Straight Connector 26"/>
          <p:cNvCxnSpPr/>
          <p:nvPr/>
        </p:nvCxnSpPr>
        <p:spPr>
          <a:xfrm>
            <a:off x="779669" y="1052052"/>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C6D02C86-899F-44DB-BD05-86F6EF254F42}"/>
              </a:ext>
            </a:extLst>
          </p:cNvPr>
          <p:cNvSpPr>
            <a:spLocks noGrp="1"/>
          </p:cNvSpPr>
          <p:nvPr>
            <p:ph type="sldNum" sz="quarter" idx="4"/>
          </p:nvPr>
        </p:nvSpPr>
        <p:spPr>
          <a:xfrm>
            <a:off x="7924800" y="6375401"/>
            <a:ext cx="1219200" cy="464185"/>
          </a:xfrm>
        </p:spPr>
        <p:txBody>
          <a:bodyPr/>
          <a:lstStyle/>
          <a:p>
            <a:fld id="{DE8CE56C-A2E9-4B51-845C-B68819E27105}" type="slidenum">
              <a:rPr lang="en-US" smtClean="0"/>
              <a:pPr/>
              <a:t>18</a:t>
            </a:fld>
            <a:endParaRPr lang="en-US" dirty="0"/>
          </a:p>
        </p:txBody>
      </p:sp>
    </p:spTree>
    <p:extLst>
      <p:ext uri="{BB962C8B-B14F-4D97-AF65-F5344CB8AC3E}">
        <p14:creationId xmlns:p14="http://schemas.microsoft.com/office/powerpoint/2010/main" val="365861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8327-A685-4A7B-B5DA-D0E4B6F56506}"/>
              </a:ext>
            </a:extLst>
          </p:cNvPr>
          <p:cNvSpPr>
            <a:spLocks noGrp="1"/>
          </p:cNvSpPr>
          <p:nvPr>
            <p:ph type="title"/>
          </p:nvPr>
        </p:nvSpPr>
        <p:spPr>
          <a:xfrm>
            <a:off x="381000" y="152400"/>
            <a:ext cx="8229600" cy="1143000"/>
          </a:xfrm>
        </p:spPr>
        <p:txBody>
          <a:bodyPr>
            <a:normAutofit/>
          </a:bodyPr>
          <a:lstStyle/>
          <a:p>
            <a:r>
              <a:rPr lang="en-US" sz="3600" b="1" dirty="0"/>
              <a:t>Institute for Trauma-Informed Care</a:t>
            </a:r>
          </a:p>
        </p:txBody>
      </p:sp>
      <p:sp>
        <p:nvSpPr>
          <p:cNvPr id="4" name="Slide Number Placeholder 3">
            <a:extLst>
              <a:ext uri="{FF2B5EF4-FFF2-40B4-BE49-F238E27FC236}">
                <a16:creationId xmlns:a16="http://schemas.microsoft.com/office/drawing/2014/main" id="{CD7AB773-3B48-4969-B001-CF44D5C9EF2E}"/>
              </a:ext>
            </a:extLst>
          </p:cNvPr>
          <p:cNvSpPr>
            <a:spLocks noGrp="1"/>
          </p:cNvSpPr>
          <p:nvPr>
            <p:ph type="sldNum" sz="quarter" idx="4"/>
          </p:nvPr>
        </p:nvSpPr>
        <p:spPr/>
        <p:txBody>
          <a:bodyPr/>
          <a:lstStyle/>
          <a:p>
            <a:fld id="{DE8CE56C-A2E9-4B51-845C-B68819E27105}" type="slidenum">
              <a:rPr lang="en-US" smtClean="0"/>
              <a:pPr/>
              <a:t>19</a:t>
            </a:fld>
            <a:endParaRPr lang="en-US" dirty="0"/>
          </a:p>
        </p:txBody>
      </p:sp>
      <p:cxnSp>
        <p:nvCxnSpPr>
          <p:cNvPr id="6" name="Straight Connector 5"/>
          <p:cNvCxnSpPr/>
          <p:nvPr/>
        </p:nvCxnSpPr>
        <p:spPr>
          <a:xfrm>
            <a:off x="457200" y="10668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1291203"/>
            <a:ext cx="7772400" cy="3585597"/>
          </a:xfrm>
          <a:prstGeom prst="rect">
            <a:avLst/>
          </a:prstGeom>
          <a:noFill/>
        </p:spPr>
        <p:txBody>
          <a:bodyPr wrap="square" rtlCol="0">
            <a:spAutoFit/>
          </a:bodyPr>
          <a:lstStyle/>
          <a:p>
            <a:pPr marL="285750" indent="-285750">
              <a:buFont typeface="Arial" panose="020B0604020202020204" pitchFamily="34" charset="0"/>
              <a:buChar char="•"/>
            </a:pPr>
            <a:r>
              <a:rPr lang="en-US" sz="2300" dirty="0"/>
              <a:t>Partnership between the City of San Antonio and University Health System</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First year budget = </a:t>
            </a:r>
            <a:r>
              <a:rPr lang="en-US" sz="2300" b="1" dirty="0"/>
              <a:t>$1.2 million</a:t>
            </a:r>
          </a:p>
          <a:p>
            <a:pPr marL="285750" indent="-285750">
              <a:buFont typeface="Arial" panose="020B0604020202020204" pitchFamily="34" charset="0"/>
              <a:buChar char="•"/>
            </a:pPr>
            <a:endParaRPr lang="en-US" sz="2300" b="1" dirty="0"/>
          </a:p>
          <a:p>
            <a:pPr marL="285750" indent="-285750">
              <a:buFont typeface="Arial" panose="020B0604020202020204" pitchFamily="34" charset="0"/>
              <a:buChar char="•"/>
            </a:pPr>
            <a:r>
              <a:rPr lang="en-US" sz="2300" dirty="0"/>
              <a:t>Provide training and technical assistance at no cost to organizations aspiring to become trauma-informed care certified</a:t>
            </a:r>
          </a:p>
          <a:p>
            <a:pPr marL="285750" indent="-285750">
              <a:buFont typeface="Arial" panose="020B0604020202020204" pitchFamily="34" charset="0"/>
              <a:buChar char="•"/>
            </a:pPr>
            <a:endParaRPr lang="en-US" sz="2300" dirty="0"/>
          </a:p>
          <a:p>
            <a:pPr marL="742950" lvl="1" indent="-285750">
              <a:buFont typeface="Arial" panose="020B0604020202020204" pitchFamily="34" charset="0"/>
              <a:buChar char="•"/>
            </a:pPr>
            <a:endParaRPr lang="en-US"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1179" y="4767230"/>
            <a:ext cx="1380744" cy="135636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1940" b="11244"/>
          <a:stretch/>
        </p:blipFill>
        <p:spPr>
          <a:xfrm>
            <a:off x="4305300" y="4876800"/>
            <a:ext cx="3038650" cy="1408386"/>
          </a:xfrm>
          <a:prstGeom prst="rect">
            <a:avLst/>
          </a:prstGeom>
        </p:spPr>
      </p:pic>
    </p:spTree>
    <p:extLst>
      <p:ext uri="{BB962C8B-B14F-4D97-AF65-F5344CB8AC3E}">
        <p14:creationId xmlns:p14="http://schemas.microsoft.com/office/powerpoint/2010/main" val="139788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1. Scored with a 10-question quiz</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7092" y="1219199"/>
            <a:ext cx="6449816" cy="4846320"/>
          </a:xfrm>
        </p:spPr>
      </p:pic>
      <p:sp>
        <p:nvSpPr>
          <p:cNvPr id="6" name="TextBox 5"/>
          <p:cNvSpPr txBox="1"/>
          <p:nvPr/>
        </p:nvSpPr>
        <p:spPr>
          <a:xfrm>
            <a:off x="4619090" y="6021288"/>
            <a:ext cx="4495800" cy="307777"/>
          </a:xfrm>
          <a:prstGeom prst="rect">
            <a:avLst/>
          </a:prstGeom>
          <a:noFill/>
        </p:spPr>
        <p:txBody>
          <a:bodyPr wrap="square" rtlCol="0">
            <a:spAutoFit/>
          </a:bodyPr>
          <a:lstStyle/>
          <a:p>
            <a:pPr algn="r"/>
            <a:r>
              <a:rPr lang="en-US" sz="1400" dirty="0"/>
              <a:t>Graphic: Robert Wood Johnson Foundation, rwjf.org/aces</a:t>
            </a:r>
          </a:p>
        </p:txBody>
      </p:sp>
      <p:sp>
        <p:nvSpPr>
          <p:cNvPr id="3" name="Slide Number Placeholder 2"/>
          <p:cNvSpPr>
            <a:spLocks noGrp="1"/>
          </p:cNvSpPr>
          <p:nvPr>
            <p:ph type="sldNum" sz="quarter" idx="4"/>
          </p:nvPr>
        </p:nvSpPr>
        <p:spPr/>
        <p:txBody>
          <a:bodyPr/>
          <a:lstStyle/>
          <a:p>
            <a:fld id="{DE8CE56C-A2E9-4B51-845C-B68819E27105}" type="slidenum">
              <a:rPr lang="en-US" smtClean="0"/>
              <a:pPr/>
              <a:t>2</a:t>
            </a:fld>
            <a:endParaRPr lang="en-US" dirty="0"/>
          </a:p>
        </p:txBody>
      </p:sp>
    </p:spTree>
    <p:extLst>
      <p:ext uri="{BB962C8B-B14F-4D97-AF65-F5344CB8AC3E}">
        <p14:creationId xmlns:p14="http://schemas.microsoft.com/office/powerpoint/2010/main" val="79488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8327-A685-4A7B-B5DA-D0E4B6F56506}"/>
              </a:ext>
            </a:extLst>
          </p:cNvPr>
          <p:cNvSpPr>
            <a:spLocks noGrp="1"/>
          </p:cNvSpPr>
          <p:nvPr>
            <p:ph type="title"/>
          </p:nvPr>
        </p:nvSpPr>
        <p:spPr>
          <a:xfrm>
            <a:off x="381000" y="152400"/>
            <a:ext cx="8229600" cy="1143000"/>
          </a:xfrm>
        </p:spPr>
        <p:txBody>
          <a:bodyPr>
            <a:normAutofit/>
          </a:bodyPr>
          <a:lstStyle/>
          <a:p>
            <a:r>
              <a:rPr lang="en-US" sz="3600" b="1" dirty="0"/>
              <a:t>Certifying</a:t>
            </a:r>
            <a:r>
              <a:rPr lang="en-US" sz="4200" b="1" dirty="0"/>
              <a:t> </a:t>
            </a:r>
            <a:r>
              <a:rPr lang="en-US" sz="3600" b="1" dirty="0"/>
              <a:t>Entity</a:t>
            </a:r>
          </a:p>
        </p:txBody>
      </p:sp>
      <p:sp>
        <p:nvSpPr>
          <p:cNvPr id="4" name="Slide Number Placeholder 3">
            <a:extLst>
              <a:ext uri="{FF2B5EF4-FFF2-40B4-BE49-F238E27FC236}">
                <a16:creationId xmlns:a16="http://schemas.microsoft.com/office/drawing/2014/main" id="{CD7AB773-3B48-4969-B001-CF44D5C9EF2E}"/>
              </a:ext>
            </a:extLst>
          </p:cNvPr>
          <p:cNvSpPr>
            <a:spLocks noGrp="1"/>
          </p:cNvSpPr>
          <p:nvPr>
            <p:ph type="sldNum" sz="quarter" idx="4"/>
          </p:nvPr>
        </p:nvSpPr>
        <p:spPr/>
        <p:txBody>
          <a:bodyPr/>
          <a:lstStyle/>
          <a:p>
            <a:fld id="{DE8CE56C-A2E9-4B51-845C-B68819E27105}" type="slidenum">
              <a:rPr lang="en-US" smtClean="0"/>
              <a:pPr/>
              <a:t>20</a:t>
            </a:fld>
            <a:endParaRPr lang="en-US" dirty="0"/>
          </a:p>
        </p:txBody>
      </p:sp>
      <p:cxnSp>
        <p:nvCxnSpPr>
          <p:cNvPr id="6" name="Straight Connector 5"/>
          <p:cNvCxnSpPr/>
          <p:nvPr/>
        </p:nvCxnSpPr>
        <p:spPr>
          <a:xfrm>
            <a:off x="457200" y="1066800"/>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5088" y="1213945"/>
            <a:ext cx="5187512" cy="4755148"/>
          </a:xfrm>
          <a:prstGeom prst="rect">
            <a:avLst/>
          </a:prstGeom>
          <a:noFill/>
        </p:spPr>
        <p:txBody>
          <a:bodyPr wrap="square" rtlCol="0">
            <a:spAutoFit/>
          </a:bodyPr>
          <a:lstStyle/>
          <a:p>
            <a:pPr marL="285750" indent="-285750">
              <a:buFont typeface="Arial" panose="020B0604020202020204" pitchFamily="34" charset="0"/>
              <a:buChar char="•"/>
            </a:pPr>
            <a:r>
              <a:rPr lang="en-US" sz="2400" dirty="0"/>
              <a:t>$150,000 grant from Methodist Healthcare Ministries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Ecumenical Center will work with the Consortium and the Institute for Trauma-Informed Care to:</a:t>
            </a:r>
          </a:p>
          <a:p>
            <a:pPr marL="285750" indent="-285750">
              <a:buFont typeface="Arial" panose="020B0604020202020204" pitchFamily="34" charset="0"/>
              <a:buChar char="•"/>
            </a:pPr>
            <a:endParaRPr lang="en-US" sz="2400" dirty="0"/>
          </a:p>
          <a:p>
            <a:pPr marL="914400" lvl="1" indent="-457200">
              <a:buAutoNum type="arabicParenR"/>
            </a:pPr>
            <a:r>
              <a:rPr lang="en-US" sz="2400" dirty="0"/>
              <a:t>Develop certification standards</a:t>
            </a:r>
          </a:p>
          <a:p>
            <a:pPr marL="914400" lvl="1" indent="-457200">
              <a:buAutoNum type="arabicParenR"/>
            </a:pPr>
            <a:endParaRPr lang="en-US" sz="2400" dirty="0"/>
          </a:p>
          <a:p>
            <a:pPr marL="914400" lvl="1" indent="-457200">
              <a:buAutoNum type="arabicParenR"/>
            </a:pPr>
            <a:r>
              <a:rPr lang="en-US" sz="2400" dirty="0"/>
              <a:t>Assess and certify organizations as trauma-informed</a:t>
            </a:r>
          </a:p>
          <a:p>
            <a:endParaRPr lang="en-US" sz="1900" dirty="0"/>
          </a:p>
          <a:p>
            <a:pPr marL="742950" lvl="1" indent="-285750">
              <a:buFont typeface="Arial" panose="020B0604020202020204" pitchFamily="34" charset="0"/>
              <a:buChar char="•"/>
            </a:pP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8376" y="3048000"/>
            <a:ext cx="3505200" cy="15906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752600"/>
            <a:ext cx="3264776" cy="974695"/>
          </a:xfrm>
          <a:prstGeom prst="rect">
            <a:avLst/>
          </a:prstGeom>
        </p:spPr>
      </p:pic>
    </p:spTree>
    <p:extLst>
      <p:ext uri="{BB962C8B-B14F-4D97-AF65-F5344CB8AC3E}">
        <p14:creationId xmlns:p14="http://schemas.microsoft.com/office/powerpoint/2010/main" val="333518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581" b="2364"/>
          <a:stretch/>
        </p:blipFill>
        <p:spPr>
          <a:xfrm>
            <a:off x="304800" y="176981"/>
            <a:ext cx="8382000" cy="6158452"/>
          </a:xfrm>
          <a:prstGeom prst="rect">
            <a:avLst/>
          </a:prstGeom>
        </p:spPr>
      </p:pic>
    </p:spTree>
    <p:extLst>
      <p:ext uri="{BB962C8B-B14F-4D97-AF65-F5344CB8AC3E}">
        <p14:creationId xmlns:p14="http://schemas.microsoft.com/office/powerpoint/2010/main" val="350878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Brains are Built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sz="2400" dirty="0"/>
              <a:t>https://www.youtube.com/watch?v=LmVWOe1ky8s</a:t>
            </a:r>
          </a:p>
          <a:p>
            <a:pPr marL="0" indent="0">
              <a:buNone/>
            </a:pP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4"/>
          <a:stretch/>
        </p:blipFill>
        <p:spPr bwMode="auto">
          <a:xfrm>
            <a:off x="1558622" y="1717675"/>
            <a:ext cx="6026756" cy="342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DE8CE56C-A2E9-4B51-845C-B68819E27105}" type="slidenum">
              <a:rPr lang="en-US" smtClean="0"/>
              <a:pPr/>
              <a:t>22</a:t>
            </a:fld>
            <a:endParaRPr lang="en-US" dirty="0"/>
          </a:p>
        </p:txBody>
      </p:sp>
    </p:spTree>
    <p:extLst>
      <p:ext uri="{BB962C8B-B14F-4D97-AF65-F5344CB8AC3E}">
        <p14:creationId xmlns:p14="http://schemas.microsoft.com/office/powerpoint/2010/main" val="212452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86032" y="0"/>
            <a:ext cx="8229600" cy="11430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lang="en-US" sz="4400" b="1" kern="0" dirty="0">
              <a:solidFill>
                <a:srgbClr val="000000"/>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p:txBody>
      </p:sp>
      <p:pic>
        <p:nvPicPr>
          <p:cNvPr id="7" name="Google Shape;123;p16" descr="https://lh3.googleusercontent.com/FiqNaxCdXKr5obyRnLALet2OdKNalvJ40uh1tX5g9sZ4uZfVS8duTznWKBjAMTdU4IxQhL7qgLxSuin2oAzxy5eeunpy3EqhBynryYMt0NDdFM7NXV4OMLqYud9KhGv2vTN7dc7L8YQ"/>
          <p:cNvPicPr preferRelativeResize="0"/>
          <p:nvPr/>
        </p:nvPicPr>
        <p:blipFill rotWithShape="1">
          <a:blip r:embed="rId3">
            <a:alphaModFix/>
          </a:blip>
          <a:srcRect b="2830"/>
          <a:stretch/>
        </p:blipFill>
        <p:spPr>
          <a:xfrm>
            <a:off x="990600" y="1163850"/>
            <a:ext cx="7148384" cy="4724401"/>
          </a:xfrm>
          <a:prstGeom prst="rect">
            <a:avLst/>
          </a:prstGeom>
          <a:noFill/>
          <a:ln>
            <a:noFill/>
          </a:ln>
        </p:spPr>
      </p:pic>
      <p:sp>
        <p:nvSpPr>
          <p:cNvPr id="8" name="TextBox 7"/>
          <p:cNvSpPr txBox="1"/>
          <p:nvPr/>
        </p:nvSpPr>
        <p:spPr>
          <a:xfrm>
            <a:off x="4876800" y="5888251"/>
            <a:ext cx="4153545" cy="415498"/>
          </a:xfrm>
          <a:prstGeom prst="rect">
            <a:avLst/>
          </a:prstGeom>
          <a:noFill/>
        </p:spPr>
        <p:txBody>
          <a:bodyPr wrap="square" rtlCol="0">
            <a:spAutoFit/>
          </a:bodyPr>
          <a:lstStyle/>
          <a:p>
            <a:pPr algn="r"/>
            <a:r>
              <a:rPr lang="en-US" sz="1050" i="1" dirty="0">
                <a:solidFill>
                  <a:prstClr val="black"/>
                </a:solidFill>
              </a:rPr>
              <a:t>Source: Institute for Clinical Systems Improvement, Going Beyond Clinical Walls Solving Complex Problems. October, 2014.</a:t>
            </a:r>
          </a:p>
        </p:txBody>
      </p:sp>
      <p:sp>
        <p:nvSpPr>
          <p:cNvPr id="11" name="Title 1"/>
          <p:cNvSpPr txBox="1">
            <a:spLocks/>
          </p:cNvSpPr>
          <p:nvPr/>
        </p:nvSpPr>
        <p:spPr>
          <a:xfrm>
            <a:off x="486032" y="-90948"/>
            <a:ext cx="8229600" cy="11430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en-US" sz="3600" b="1" dirty="0">
                <a:solidFill>
                  <a:schemeClr val="tx1">
                    <a:lumMod val="75000"/>
                    <a:lumOff val="25000"/>
                  </a:schemeClr>
                </a:solidFill>
                <a:latin typeface="Calibri Light" panose="020F0302020204030204" pitchFamily="34" charset="0"/>
                <a:ea typeface="+mn-ea"/>
                <a:cs typeface="+mn-cs"/>
              </a:rPr>
              <a:t>Social</a:t>
            </a:r>
            <a:r>
              <a:rPr lang="en-US" sz="4800" b="1" kern="0" dirty="0">
                <a:effectLst>
                  <a:outerShdw blurRad="38100" dist="38100" dir="2700000" algn="tl">
                    <a:srgbClr val="000000">
                      <a:alpha val="43137"/>
                    </a:srgbClr>
                  </a:outerShdw>
                </a:effectLst>
                <a:latin typeface="Khmer UI" panose="020B0502040204020203" pitchFamily="34" charset="0"/>
                <a:cs typeface="Khmer UI" panose="020B0502040204020203" pitchFamily="34" charset="0"/>
              </a:rPr>
              <a:t> </a:t>
            </a:r>
            <a:r>
              <a:rPr lang="en-US" sz="3600" b="1" dirty="0">
                <a:solidFill>
                  <a:schemeClr val="tx1">
                    <a:lumMod val="75000"/>
                    <a:lumOff val="25000"/>
                  </a:schemeClr>
                </a:solidFill>
                <a:latin typeface="Calibri Light" panose="020F0302020204030204" pitchFamily="34" charset="0"/>
                <a:ea typeface="+mn-ea"/>
                <a:cs typeface="+mn-cs"/>
              </a:rPr>
              <a:t>Determinants of Health</a:t>
            </a:r>
          </a:p>
        </p:txBody>
      </p:sp>
      <p:sp>
        <p:nvSpPr>
          <p:cNvPr id="12" name="Slide Number Placeholder 4"/>
          <p:cNvSpPr txBox="1">
            <a:spLocks/>
          </p:cNvSpPr>
          <p:nvPr/>
        </p:nvSpPr>
        <p:spPr>
          <a:xfrm>
            <a:off x="7035114" y="6361339"/>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400" smtClean="0">
                <a:solidFill>
                  <a:schemeClr val="bg1"/>
                </a:solidFill>
              </a:rPr>
              <a:pPr algn="r"/>
              <a:t>23</a:t>
            </a:fld>
            <a:endParaRPr lang="en-US" sz="1400" dirty="0">
              <a:solidFill>
                <a:schemeClr val="bg1"/>
              </a:solidFill>
            </a:endParaRPr>
          </a:p>
        </p:txBody>
      </p:sp>
      <p:cxnSp>
        <p:nvCxnSpPr>
          <p:cNvPr id="9" name="Straight Connector 8"/>
          <p:cNvCxnSpPr/>
          <p:nvPr/>
        </p:nvCxnSpPr>
        <p:spPr>
          <a:xfrm>
            <a:off x="779669" y="1052052"/>
            <a:ext cx="7696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82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86032" y="0"/>
            <a:ext cx="8229600" cy="11430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lang="en-US" sz="4400" b="1" kern="0" dirty="0">
              <a:solidFill>
                <a:srgbClr val="000000"/>
              </a:solidFill>
              <a:effectLst>
                <a:outerShdw blurRad="38100" dist="38100" dir="2700000" algn="tl">
                  <a:srgbClr val="000000">
                    <a:alpha val="43137"/>
                  </a:srgbClr>
                </a:outerShdw>
              </a:effectLst>
              <a:latin typeface="Khmer UI" panose="020B0502040204020203" pitchFamily="34" charset="0"/>
              <a:cs typeface="Khmer UI" panose="020B0502040204020203" pitchFamily="34" charset="0"/>
            </a:endParaRPr>
          </a:p>
        </p:txBody>
      </p:sp>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5946"/>
            <a:ext cx="8917234" cy="5897566"/>
          </a:xfrm>
          <a:prstGeom prst="rect">
            <a:avLst/>
          </a:prstGeom>
          <a:noFill/>
          <a:ln>
            <a:noFill/>
          </a:ln>
        </p:spPr>
      </p:pic>
      <p:sp>
        <p:nvSpPr>
          <p:cNvPr id="5" name="Slide Number Placeholder 4"/>
          <p:cNvSpPr txBox="1">
            <a:spLocks/>
          </p:cNvSpPr>
          <p:nvPr/>
        </p:nvSpPr>
        <p:spPr>
          <a:xfrm>
            <a:off x="7035114" y="6361339"/>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z="1400" smtClean="0">
                <a:solidFill>
                  <a:schemeClr val="bg1"/>
                </a:solidFill>
              </a:rPr>
              <a:pPr algn="r"/>
              <a:t>24</a:t>
            </a:fld>
            <a:endParaRPr lang="en-US" sz="1400" dirty="0">
              <a:solidFill>
                <a:schemeClr val="bg1"/>
              </a:solidFill>
            </a:endParaRPr>
          </a:p>
        </p:txBody>
      </p:sp>
    </p:spTree>
    <p:extLst>
      <p:ext uri="{BB962C8B-B14F-4D97-AF65-F5344CB8AC3E}">
        <p14:creationId xmlns:p14="http://schemas.microsoft.com/office/powerpoint/2010/main" val="187184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3964" y="4343400"/>
            <a:ext cx="4648199" cy="521570"/>
          </a:xfrm>
          <a:prstGeom prst="rect">
            <a:avLst/>
          </a:prstGeom>
          <a:noFill/>
        </p:spPr>
        <p:txBody>
          <a:bodyPr wrap="square" lIns="51197" tIns="25599" rIns="51197" bIns="25599">
            <a:spAutoFit/>
          </a:bodyPr>
          <a:lstStyle/>
          <a:p>
            <a:pPr>
              <a:lnSpc>
                <a:spcPts val="3919"/>
              </a:lnSpc>
              <a:defRPr/>
            </a:pPr>
            <a:r>
              <a:rPr lang="en-US" sz="2500" dirty="0">
                <a:solidFill>
                  <a:schemeClr val="tx1">
                    <a:lumMod val="75000"/>
                    <a:lumOff val="25000"/>
                  </a:schemeClr>
                </a:solidFill>
                <a:latin typeface="+mj-lt"/>
              </a:rPr>
              <a:t>Colleen M. Bridger, MPH, PhD</a:t>
            </a:r>
          </a:p>
        </p:txBody>
      </p:sp>
      <p:sp>
        <p:nvSpPr>
          <p:cNvPr id="12" name="TextBox 11"/>
          <p:cNvSpPr txBox="1"/>
          <p:nvPr/>
        </p:nvSpPr>
        <p:spPr>
          <a:xfrm>
            <a:off x="193964" y="4800600"/>
            <a:ext cx="4951413" cy="1775247"/>
          </a:xfrm>
          <a:prstGeom prst="rect">
            <a:avLst/>
          </a:prstGeom>
          <a:noFill/>
        </p:spPr>
        <p:txBody>
          <a:bodyPr lIns="51197" tIns="25599" rIns="51197" bIns="25599">
            <a:spAutoFit/>
          </a:bodyPr>
          <a:lstStyle/>
          <a:p>
            <a:pPr>
              <a:defRPr/>
            </a:pPr>
            <a:r>
              <a:rPr lang="en-US" sz="2400" dirty="0">
                <a:solidFill>
                  <a:schemeClr val="tx1">
                    <a:lumMod val="75000"/>
                    <a:lumOff val="25000"/>
                  </a:schemeClr>
                </a:solidFill>
              </a:rPr>
              <a:t>Assistant City Manager</a:t>
            </a:r>
          </a:p>
          <a:p>
            <a:pPr>
              <a:defRPr/>
            </a:pPr>
            <a:r>
              <a:rPr lang="en-US" sz="2400" dirty="0">
                <a:solidFill>
                  <a:schemeClr val="tx1">
                    <a:lumMod val="75000"/>
                    <a:lumOff val="25000"/>
                  </a:schemeClr>
                </a:solidFill>
              </a:rPr>
              <a:t>(210) 207-8706</a:t>
            </a:r>
          </a:p>
          <a:p>
            <a:pPr>
              <a:defRPr/>
            </a:pPr>
            <a:r>
              <a:rPr lang="en-US" sz="2400" dirty="0">
                <a:solidFill>
                  <a:schemeClr val="tx1">
                    <a:lumMod val="75000"/>
                    <a:lumOff val="25000"/>
                  </a:schemeClr>
                </a:solidFill>
                <a:hlinkClick r:id="rId3"/>
              </a:rPr>
              <a:t>Colleen.Bridger@sanantonio.gov</a:t>
            </a:r>
            <a:endParaRPr lang="en-US" sz="2400" dirty="0">
              <a:solidFill>
                <a:schemeClr val="tx1">
                  <a:lumMod val="75000"/>
                  <a:lumOff val="25000"/>
                </a:schemeClr>
              </a:solidFill>
            </a:endParaRPr>
          </a:p>
          <a:p>
            <a:pPr>
              <a:defRPr/>
            </a:pPr>
            <a:endParaRPr lang="ru-RU" sz="4000" b="1" dirty="0">
              <a:solidFill>
                <a:schemeClr val="tx1">
                  <a:lumMod val="75000"/>
                  <a:lumOff val="25000"/>
                </a:schemeClr>
              </a:solidFill>
            </a:endParaRPr>
          </a:p>
        </p:txBody>
      </p:sp>
      <p:pic>
        <p:nvPicPr>
          <p:cNvPr id="3" name="Picture Placeholder 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6354" b="16354"/>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4364420"/>
            <a:ext cx="1533144" cy="1506069"/>
          </a:xfrm>
          <a:prstGeom prst="rect">
            <a:avLst/>
          </a:prstGeom>
        </p:spPr>
      </p:pic>
    </p:spTree>
    <p:extLst>
      <p:ext uri="{BB962C8B-B14F-4D97-AF65-F5344CB8AC3E}">
        <p14:creationId xmlns:p14="http://schemas.microsoft.com/office/powerpoint/2010/main" val="217413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ACE Questionnaire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5506869"/>
              </p:ext>
            </p:extLst>
          </p:nvPr>
        </p:nvGraphicFramePr>
        <p:xfrm>
          <a:off x="152400" y="1447800"/>
          <a:ext cx="8839200" cy="5029200"/>
        </p:xfrm>
        <a:graphic>
          <a:graphicData uri="http://schemas.openxmlformats.org/drawingml/2006/table">
            <a:tbl>
              <a:tblPr firstRow="1" bandRow="1">
                <a:tableStyleId>{3B4B98B0-60AC-42C2-AFA5-B58CD77FA1E5}</a:tableStyleId>
              </a:tblPr>
              <a:tblGrid>
                <a:gridCol w="381001">
                  <a:extLst>
                    <a:ext uri="{9D8B030D-6E8A-4147-A177-3AD203B41FA5}">
                      <a16:colId xmlns:a16="http://schemas.microsoft.com/office/drawing/2014/main" val="20000"/>
                    </a:ext>
                  </a:extLst>
                </a:gridCol>
                <a:gridCol w="8458199">
                  <a:extLst>
                    <a:ext uri="{9D8B030D-6E8A-4147-A177-3AD203B41FA5}">
                      <a16:colId xmlns:a16="http://schemas.microsoft.com/office/drawing/2014/main" val="20001"/>
                    </a:ext>
                  </a:extLst>
                </a:gridCol>
              </a:tblGrid>
              <a:tr h="304800">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While growing up, during your first 18 years of life:</a:t>
                      </a:r>
                    </a:p>
                  </a:txBody>
                  <a:tcPr/>
                </a:tc>
                <a:extLst>
                  <a:ext uri="{0D108BD9-81ED-4DB2-BD59-A6C34878D82A}">
                    <a16:rowId xmlns:a16="http://schemas.microsoft.com/office/drawing/2014/main" val="10000"/>
                  </a:ext>
                </a:extLst>
              </a:tr>
              <a:tr h="370840">
                <a:tc>
                  <a:txBody>
                    <a:bodyPr/>
                    <a:lstStyle/>
                    <a:p>
                      <a:r>
                        <a:rPr lang="en-US" sz="2000" dirty="0"/>
                        <a:t>1.</a:t>
                      </a:r>
                    </a:p>
                  </a:txBody>
                  <a:tcPr/>
                </a:tc>
                <a:tc>
                  <a:txBody>
                    <a:bodyPr/>
                    <a:lstStyle/>
                    <a:p>
                      <a:r>
                        <a:rPr lang="en-US" sz="2000" dirty="0"/>
                        <a:t>Did a parent or other adult in the household </a:t>
                      </a:r>
                      <a:r>
                        <a:rPr lang="en-US" sz="2000" b="1" dirty="0"/>
                        <a:t>often</a:t>
                      </a:r>
                      <a:endParaRPr lang="en-US" sz="2000" b="0" dirty="0"/>
                    </a:p>
                    <a:p>
                      <a:pPr marL="342900" indent="-342900">
                        <a:buFont typeface="Arial" panose="020B0604020202020204" pitchFamily="34" charset="0"/>
                        <a:buChar char="•"/>
                      </a:pPr>
                      <a:r>
                        <a:rPr lang="en-US" sz="2000" dirty="0"/>
                        <a:t>Swear at you, insult you, put you down, or humiliate you?</a:t>
                      </a:r>
                      <a:r>
                        <a:rPr lang="en-US" sz="2000" baseline="0" dirty="0"/>
                        <a:t> </a:t>
                      </a:r>
                      <a:r>
                        <a:rPr lang="en-US" sz="2000" dirty="0"/>
                        <a:t>Or</a:t>
                      </a:r>
                    </a:p>
                    <a:p>
                      <a:pPr marL="342900" indent="-342900">
                        <a:buFont typeface="Arial" panose="020B0604020202020204" pitchFamily="34" charset="0"/>
                        <a:buChar char="•"/>
                      </a:pPr>
                      <a:r>
                        <a:rPr lang="en-US" sz="2000" dirty="0"/>
                        <a:t>Act in a way that made you afraid that you might be physically hurt?</a:t>
                      </a:r>
                    </a:p>
                  </a:txBody>
                  <a:tcPr/>
                </a:tc>
                <a:extLst>
                  <a:ext uri="{0D108BD9-81ED-4DB2-BD59-A6C34878D82A}">
                    <a16:rowId xmlns:a16="http://schemas.microsoft.com/office/drawing/2014/main" val="10001"/>
                  </a:ext>
                </a:extLst>
              </a:tr>
              <a:tr h="370840">
                <a:tc>
                  <a:txBody>
                    <a:bodyPr/>
                    <a:lstStyle/>
                    <a:p>
                      <a:r>
                        <a:rPr lang="en-US" sz="2000" dirty="0"/>
                        <a:t>2.</a:t>
                      </a:r>
                    </a:p>
                  </a:txBody>
                  <a:tcPr/>
                </a:tc>
                <a:tc>
                  <a:txBody>
                    <a:bodyPr/>
                    <a:lstStyle/>
                    <a:p>
                      <a:r>
                        <a:rPr lang="en-US" sz="2000" dirty="0"/>
                        <a:t>Did a parent or other adult in the household </a:t>
                      </a:r>
                      <a:r>
                        <a:rPr lang="en-US" sz="2000" b="1" dirty="0"/>
                        <a:t>often</a:t>
                      </a:r>
                      <a:r>
                        <a:rPr lang="en-US" sz="2000" baseline="0" dirty="0"/>
                        <a:t> </a:t>
                      </a:r>
                    </a:p>
                    <a:p>
                      <a:pPr marL="342900" indent="-342900">
                        <a:buFont typeface="Arial" panose="020B0604020202020204" pitchFamily="34" charset="0"/>
                        <a:buChar char="•"/>
                      </a:pPr>
                      <a:r>
                        <a:rPr lang="en-US" sz="2000" dirty="0"/>
                        <a:t>Push, grab, slap, or throw something at you? Or</a:t>
                      </a:r>
                    </a:p>
                    <a:p>
                      <a:pPr marL="342900" indent="-342900">
                        <a:buFont typeface="Arial" panose="020B0604020202020204" pitchFamily="34" charset="0"/>
                        <a:buChar char="•"/>
                      </a:pPr>
                      <a:r>
                        <a:rPr lang="en-US" sz="2000" dirty="0"/>
                        <a:t>Ever hit you so hard that you had marks or were injured?</a:t>
                      </a:r>
                    </a:p>
                  </a:txBody>
                  <a:tcPr/>
                </a:tc>
                <a:extLst>
                  <a:ext uri="{0D108BD9-81ED-4DB2-BD59-A6C34878D82A}">
                    <a16:rowId xmlns:a16="http://schemas.microsoft.com/office/drawing/2014/main" val="10002"/>
                  </a:ext>
                </a:extLst>
              </a:tr>
              <a:tr h="370840">
                <a:tc>
                  <a:txBody>
                    <a:bodyPr/>
                    <a:lstStyle/>
                    <a:p>
                      <a:r>
                        <a:rPr lang="en-US" sz="2000" dirty="0"/>
                        <a:t>3.</a:t>
                      </a:r>
                    </a:p>
                  </a:txBody>
                  <a:tcPr/>
                </a:tc>
                <a:tc>
                  <a:txBody>
                    <a:bodyPr/>
                    <a:lstStyle/>
                    <a:p>
                      <a:r>
                        <a:rPr lang="en-US" sz="2000" dirty="0"/>
                        <a:t>Did an adult or person at least 5 years older than you </a:t>
                      </a:r>
                      <a:r>
                        <a:rPr lang="en-US" sz="2000" b="1" dirty="0"/>
                        <a:t>ever</a:t>
                      </a:r>
                      <a:r>
                        <a:rPr lang="en-US" sz="2000" b="1" baseline="0" dirty="0"/>
                        <a:t> </a:t>
                      </a:r>
                    </a:p>
                    <a:p>
                      <a:pPr marL="342900" indent="-342900">
                        <a:buFont typeface="Arial" panose="020B0604020202020204" pitchFamily="34" charset="0"/>
                        <a:buChar char="•"/>
                      </a:pPr>
                      <a:r>
                        <a:rPr lang="en-US" sz="2000" dirty="0"/>
                        <a:t>Touch or fondle you or have you touch their body in a sexual way?</a:t>
                      </a:r>
                      <a:r>
                        <a:rPr lang="en-US" sz="2000" baseline="0" dirty="0"/>
                        <a:t> O</a:t>
                      </a:r>
                      <a:r>
                        <a:rPr lang="en-US" sz="2000" dirty="0"/>
                        <a:t>r</a:t>
                      </a:r>
                    </a:p>
                    <a:p>
                      <a:pPr marL="342900" indent="-342900">
                        <a:buFont typeface="Arial" panose="020B0604020202020204" pitchFamily="34" charset="0"/>
                        <a:buChar char="•"/>
                      </a:pPr>
                      <a:r>
                        <a:rPr lang="en-US" sz="2000" dirty="0"/>
                        <a:t>Try to or actually have oral, anal, or vaginal sex with you?</a:t>
                      </a:r>
                    </a:p>
                  </a:txBody>
                  <a:tcPr/>
                </a:tc>
                <a:extLst>
                  <a:ext uri="{0D108BD9-81ED-4DB2-BD59-A6C34878D82A}">
                    <a16:rowId xmlns:a16="http://schemas.microsoft.com/office/drawing/2014/main" val="10003"/>
                  </a:ext>
                </a:extLst>
              </a:tr>
              <a:tr h="370840">
                <a:tc>
                  <a:txBody>
                    <a:bodyPr/>
                    <a:lstStyle/>
                    <a:p>
                      <a:r>
                        <a:rPr lang="en-US" sz="2000" dirty="0"/>
                        <a:t>4.</a:t>
                      </a:r>
                    </a:p>
                  </a:txBody>
                  <a:tcPr/>
                </a:tc>
                <a:tc>
                  <a:txBody>
                    <a:bodyPr/>
                    <a:lstStyle/>
                    <a:p>
                      <a:r>
                        <a:rPr lang="en-US" sz="2000" dirty="0"/>
                        <a:t>Did you </a:t>
                      </a:r>
                      <a:r>
                        <a:rPr lang="en-US" sz="2000" b="1" dirty="0"/>
                        <a:t>often</a:t>
                      </a:r>
                      <a:r>
                        <a:rPr lang="en-US" sz="2000" dirty="0"/>
                        <a:t> feel that</a:t>
                      </a:r>
                    </a:p>
                    <a:p>
                      <a:pPr marL="342900" indent="-342900">
                        <a:buFont typeface="Arial" panose="020B0604020202020204" pitchFamily="34" charset="0"/>
                        <a:buChar char="•"/>
                      </a:pPr>
                      <a:r>
                        <a:rPr lang="en-US" sz="2000" dirty="0"/>
                        <a:t>No one in your family loved you or thought you were important or special? O</a:t>
                      </a:r>
                      <a:r>
                        <a:rPr lang="en-US" sz="2000" baseline="0" dirty="0"/>
                        <a:t>r </a:t>
                      </a:r>
                    </a:p>
                    <a:p>
                      <a:pPr marL="342900" indent="-342900">
                        <a:buFont typeface="Arial" panose="020B0604020202020204" pitchFamily="34" charset="0"/>
                        <a:buChar char="•"/>
                      </a:pPr>
                      <a:r>
                        <a:rPr lang="en-US" sz="2000" dirty="0"/>
                        <a:t>Your family didn’t look out for each other, feel close to each other, or support each other?</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
          </p:nvPr>
        </p:nvSpPr>
        <p:spPr/>
        <p:txBody>
          <a:bodyPr/>
          <a:lstStyle/>
          <a:p>
            <a:fld id="{DE8CE56C-A2E9-4B51-845C-B68819E27105}"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301345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dirty="0"/>
              <a:t>Continued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0153311"/>
              </p:ext>
            </p:extLst>
          </p:nvPr>
        </p:nvGraphicFramePr>
        <p:xfrm>
          <a:off x="152400" y="1066800"/>
          <a:ext cx="8839200" cy="5730240"/>
        </p:xfrm>
        <a:graphic>
          <a:graphicData uri="http://schemas.openxmlformats.org/drawingml/2006/table">
            <a:tbl>
              <a:tblPr firstRow="1" bandRow="1">
                <a:tableStyleId>{3B4B98B0-60AC-42C2-AFA5-B58CD77FA1E5}</a:tableStyleId>
              </a:tblPr>
              <a:tblGrid>
                <a:gridCol w="572912">
                  <a:extLst>
                    <a:ext uri="{9D8B030D-6E8A-4147-A177-3AD203B41FA5}">
                      <a16:colId xmlns:a16="http://schemas.microsoft.com/office/drawing/2014/main" val="20000"/>
                    </a:ext>
                  </a:extLst>
                </a:gridCol>
                <a:gridCol w="8266288">
                  <a:extLst>
                    <a:ext uri="{9D8B030D-6E8A-4147-A177-3AD203B41FA5}">
                      <a16:colId xmlns:a16="http://schemas.microsoft.com/office/drawing/2014/main" val="20001"/>
                    </a:ext>
                  </a:extLst>
                </a:gridCol>
              </a:tblGrid>
              <a:tr h="370840">
                <a:tc>
                  <a:txBody>
                    <a:bodyPr/>
                    <a:lstStyle/>
                    <a:p>
                      <a:r>
                        <a:rPr lang="en-US" sz="2000" b="0" dirty="0"/>
                        <a:t>5.</a:t>
                      </a:r>
                    </a:p>
                  </a:txBody>
                  <a:tcPr/>
                </a:tc>
                <a:tc>
                  <a:txBody>
                    <a:bodyPr/>
                    <a:lstStyle/>
                    <a:p>
                      <a:r>
                        <a:rPr lang="en-US" sz="2000" b="0" dirty="0"/>
                        <a:t>Did you </a:t>
                      </a:r>
                      <a:r>
                        <a:rPr lang="en-US" sz="2000" b="1" dirty="0"/>
                        <a:t>often</a:t>
                      </a:r>
                      <a:r>
                        <a:rPr lang="en-US" sz="2000" b="0" dirty="0"/>
                        <a:t> feel that</a:t>
                      </a:r>
                    </a:p>
                    <a:p>
                      <a:pPr marL="342900" indent="-342900">
                        <a:buFont typeface="Arial" panose="020B0604020202020204" pitchFamily="34" charset="0"/>
                        <a:buChar char="•"/>
                      </a:pPr>
                      <a:r>
                        <a:rPr lang="en-US" sz="2000" b="0" dirty="0"/>
                        <a:t>You didn’t have enough to eat, had to wear dirty clothes, and had no one to protect you? Or</a:t>
                      </a:r>
                    </a:p>
                    <a:p>
                      <a:pPr marL="342900" indent="-342900">
                        <a:buFont typeface="Arial" panose="020B0604020202020204" pitchFamily="34" charset="0"/>
                        <a:buChar char="•"/>
                      </a:pPr>
                      <a:r>
                        <a:rPr lang="en-US" sz="2000" b="0" dirty="0"/>
                        <a:t>Your parents were too drunk or high to take care of you or take you to the doctor if you needed it?</a:t>
                      </a:r>
                    </a:p>
                  </a:txBody>
                  <a:tcPr/>
                </a:tc>
                <a:extLst>
                  <a:ext uri="{0D108BD9-81ED-4DB2-BD59-A6C34878D82A}">
                    <a16:rowId xmlns:a16="http://schemas.microsoft.com/office/drawing/2014/main" val="10000"/>
                  </a:ext>
                </a:extLst>
              </a:tr>
              <a:tr h="370840">
                <a:tc>
                  <a:txBody>
                    <a:bodyPr/>
                    <a:lstStyle/>
                    <a:p>
                      <a:r>
                        <a:rPr lang="en-US" sz="2000" b="0" dirty="0"/>
                        <a:t>6.</a:t>
                      </a:r>
                    </a:p>
                  </a:txBody>
                  <a:tcPr/>
                </a:tc>
                <a:tc>
                  <a:txBody>
                    <a:bodyPr/>
                    <a:lstStyle/>
                    <a:p>
                      <a:r>
                        <a:rPr lang="en-US" sz="2000" b="0" dirty="0"/>
                        <a:t>Were your parents </a:t>
                      </a:r>
                      <a:r>
                        <a:rPr lang="en-US" sz="2000" b="1" dirty="0"/>
                        <a:t>ever</a:t>
                      </a:r>
                      <a:r>
                        <a:rPr lang="en-US" sz="2000" b="0" dirty="0"/>
                        <a:t> separated or divorced?</a:t>
                      </a:r>
                    </a:p>
                  </a:txBody>
                  <a:tcPr/>
                </a:tc>
                <a:extLst>
                  <a:ext uri="{0D108BD9-81ED-4DB2-BD59-A6C34878D82A}">
                    <a16:rowId xmlns:a16="http://schemas.microsoft.com/office/drawing/2014/main" val="10001"/>
                  </a:ext>
                </a:extLst>
              </a:tr>
              <a:tr h="370840">
                <a:tc>
                  <a:txBody>
                    <a:bodyPr/>
                    <a:lstStyle/>
                    <a:p>
                      <a:r>
                        <a:rPr lang="en-US" sz="2000" dirty="0"/>
                        <a:t>7.</a:t>
                      </a:r>
                    </a:p>
                  </a:txBody>
                  <a:tcPr/>
                </a:tc>
                <a:tc>
                  <a:txBody>
                    <a:bodyPr/>
                    <a:lstStyle/>
                    <a:p>
                      <a:r>
                        <a:rPr lang="en-US" sz="2000" dirty="0"/>
                        <a:t>Was your mother or stepmother:</a:t>
                      </a:r>
                    </a:p>
                    <a:p>
                      <a:pPr marL="285750" indent="-285750">
                        <a:buFont typeface="Arial" panose="020B0604020202020204" pitchFamily="34" charset="0"/>
                        <a:buChar char="•"/>
                      </a:pPr>
                      <a:r>
                        <a:rPr lang="en-US" sz="2000" b="1" dirty="0"/>
                        <a:t>Often</a:t>
                      </a:r>
                      <a:r>
                        <a:rPr lang="en-US" sz="2000" dirty="0"/>
                        <a:t> pushed, grabbed, slapped, or had something thrown at her,</a:t>
                      </a:r>
                      <a:r>
                        <a:rPr lang="en-US" sz="2000" baseline="0" dirty="0"/>
                        <a:t> </a:t>
                      </a:r>
                      <a:r>
                        <a:rPr lang="en-US" sz="2000" b="1" dirty="0"/>
                        <a:t>or</a:t>
                      </a:r>
                      <a:r>
                        <a:rPr lang="en-US" sz="2000" dirty="0"/>
                        <a:t> </a:t>
                      </a:r>
                    </a:p>
                    <a:p>
                      <a:pPr marL="285750" indent="-285750">
                        <a:buFont typeface="Arial" panose="020B0604020202020204" pitchFamily="34" charset="0"/>
                        <a:buChar char="•"/>
                      </a:pPr>
                      <a:r>
                        <a:rPr lang="en-US" sz="2000" b="1" dirty="0"/>
                        <a:t>Sometimes or often </a:t>
                      </a:r>
                      <a:r>
                        <a:rPr lang="en-US" sz="2000" dirty="0"/>
                        <a:t>kicked, bitten, hit with a fist, or hit with something hard, or</a:t>
                      </a:r>
                    </a:p>
                    <a:p>
                      <a:pPr marL="285750" indent="-285750">
                        <a:buFont typeface="Arial" panose="020B0604020202020204" pitchFamily="34" charset="0"/>
                        <a:buChar char="•"/>
                      </a:pPr>
                      <a:r>
                        <a:rPr lang="en-US" sz="2000" b="1" dirty="0"/>
                        <a:t>Ever</a:t>
                      </a:r>
                      <a:r>
                        <a:rPr lang="en-US" sz="2000" dirty="0"/>
                        <a:t> repeatedly hit over at least a few minutes or threatened with a gun or knife?</a:t>
                      </a:r>
                    </a:p>
                  </a:txBody>
                  <a:tcPr/>
                </a:tc>
                <a:extLst>
                  <a:ext uri="{0D108BD9-81ED-4DB2-BD59-A6C34878D82A}">
                    <a16:rowId xmlns:a16="http://schemas.microsoft.com/office/drawing/2014/main" val="10002"/>
                  </a:ext>
                </a:extLst>
              </a:tr>
              <a:tr h="370840">
                <a:tc>
                  <a:txBody>
                    <a:bodyPr/>
                    <a:lstStyle/>
                    <a:p>
                      <a:r>
                        <a:rPr lang="en-US" sz="2000" dirty="0"/>
                        <a:t>8.</a:t>
                      </a:r>
                    </a:p>
                  </a:txBody>
                  <a:tcPr/>
                </a:tc>
                <a:tc>
                  <a:txBody>
                    <a:bodyPr/>
                    <a:lstStyle/>
                    <a:p>
                      <a:r>
                        <a:rPr lang="en-US" sz="2000" dirty="0"/>
                        <a:t>Did you live with anyone who was a problem drinker or alcoholic or who used street drugs?</a:t>
                      </a:r>
                    </a:p>
                  </a:txBody>
                  <a:tcPr/>
                </a:tc>
                <a:extLst>
                  <a:ext uri="{0D108BD9-81ED-4DB2-BD59-A6C34878D82A}">
                    <a16:rowId xmlns:a16="http://schemas.microsoft.com/office/drawing/2014/main" val="10003"/>
                  </a:ext>
                </a:extLst>
              </a:tr>
              <a:tr h="370840">
                <a:tc>
                  <a:txBody>
                    <a:bodyPr/>
                    <a:lstStyle/>
                    <a:p>
                      <a:r>
                        <a:rPr lang="en-US" sz="2000" dirty="0"/>
                        <a:t>9.</a:t>
                      </a:r>
                    </a:p>
                  </a:txBody>
                  <a:tcPr/>
                </a:tc>
                <a:tc>
                  <a:txBody>
                    <a:bodyPr/>
                    <a:lstStyle/>
                    <a:p>
                      <a:r>
                        <a:rPr lang="en-US" sz="2000" dirty="0"/>
                        <a:t>Was a household member depressed or mentally ill or did a household member attempt suicide</a:t>
                      </a:r>
                    </a:p>
                  </a:txBody>
                  <a:tcPr/>
                </a:tc>
                <a:extLst>
                  <a:ext uri="{0D108BD9-81ED-4DB2-BD59-A6C34878D82A}">
                    <a16:rowId xmlns:a16="http://schemas.microsoft.com/office/drawing/2014/main" val="10004"/>
                  </a:ext>
                </a:extLst>
              </a:tr>
              <a:tr h="370840">
                <a:tc>
                  <a:txBody>
                    <a:bodyPr/>
                    <a:lstStyle/>
                    <a:p>
                      <a:r>
                        <a:rPr lang="en-US" sz="2000" dirty="0"/>
                        <a:t>10.</a:t>
                      </a:r>
                    </a:p>
                  </a:txBody>
                  <a:tcPr/>
                </a:tc>
                <a:tc>
                  <a:txBody>
                    <a:bodyPr/>
                    <a:lstStyle/>
                    <a:p>
                      <a:r>
                        <a:rPr lang="en-US" sz="2000" dirty="0"/>
                        <a:t>Did a household member go to prison?</a:t>
                      </a:r>
                    </a:p>
                  </a:txBody>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4"/>
          </p:nvPr>
        </p:nvSpPr>
        <p:spPr/>
        <p:txBody>
          <a:bodyPr/>
          <a:lstStyle/>
          <a:p>
            <a:fld id="{DE8CE56C-A2E9-4B51-845C-B68819E27105}"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2954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 ACEs are common</a:t>
            </a: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21596"/>
          <a:stretch/>
        </p:blipFill>
        <p:spPr>
          <a:xfrm>
            <a:off x="390021" y="1828800"/>
            <a:ext cx="8144379" cy="4114800"/>
          </a:xfrm>
          <a:prstGeom prst="rect">
            <a:avLst/>
          </a:prstGeom>
        </p:spPr>
      </p:pic>
      <p:sp>
        <p:nvSpPr>
          <p:cNvPr id="6" name="TextBox 5"/>
          <p:cNvSpPr txBox="1"/>
          <p:nvPr/>
        </p:nvSpPr>
        <p:spPr>
          <a:xfrm>
            <a:off x="3581400" y="5413724"/>
            <a:ext cx="5491766" cy="307777"/>
          </a:xfrm>
          <a:prstGeom prst="rect">
            <a:avLst/>
          </a:prstGeom>
          <a:noFill/>
        </p:spPr>
        <p:txBody>
          <a:bodyPr wrap="square" rtlCol="0">
            <a:spAutoFit/>
          </a:bodyPr>
          <a:lstStyle/>
          <a:p>
            <a:pPr algn="r"/>
            <a:r>
              <a:rPr lang="en-US" sz="1400" dirty="0"/>
              <a:t>Graphic: Robert Wood Johnson Foundation, rwjf.org/aces</a:t>
            </a:r>
          </a:p>
        </p:txBody>
      </p:sp>
      <p:sp>
        <p:nvSpPr>
          <p:cNvPr id="4" name="Slide Number Placeholder 3"/>
          <p:cNvSpPr>
            <a:spLocks noGrp="1"/>
          </p:cNvSpPr>
          <p:nvPr>
            <p:ph type="sldNum" sz="quarter" idx="4"/>
          </p:nvPr>
        </p:nvSpPr>
        <p:spPr/>
        <p:txBody>
          <a:bodyPr/>
          <a:lstStyle/>
          <a:p>
            <a:fld id="{DE8CE56C-A2E9-4B51-845C-B68819E27105}" type="slidenum">
              <a:rPr lang="en-US" smtClean="0"/>
              <a:pPr/>
              <a:t>5</a:t>
            </a:fld>
            <a:endParaRPr lang="en-US" dirty="0"/>
          </a:p>
        </p:txBody>
      </p:sp>
    </p:spTree>
    <p:extLst>
      <p:ext uri="{BB962C8B-B14F-4D97-AF65-F5344CB8AC3E}">
        <p14:creationId xmlns:p14="http://schemas.microsoft.com/office/powerpoint/2010/main" val="95997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 ACEs cause toxic stress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32" t="27794" r="-359" b="26561"/>
          <a:stretch/>
        </p:blipFill>
        <p:spPr>
          <a:xfrm>
            <a:off x="569815" y="3652038"/>
            <a:ext cx="8153355" cy="2103356"/>
          </a:xfrm>
          <a:prstGeom prst="rect">
            <a:avLst/>
          </a:prstGeom>
        </p:spPr>
      </p:pic>
      <p:sp>
        <p:nvSpPr>
          <p:cNvPr id="7" name="TextBox 6"/>
          <p:cNvSpPr txBox="1"/>
          <p:nvPr/>
        </p:nvSpPr>
        <p:spPr>
          <a:xfrm>
            <a:off x="6629400" y="5943600"/>
            <a:ext cx="1828800" cy="307777"/>
          </a:xfrm>
          <a:prstGeom prst="rect">
            <a:avLst/>
          </a:prstGeom>
          <a:noFill/>
        </p:spPr>
        <p:txBody>
          <a:bodyPr wrap="square" rtlCol="0">
            <a:spAutoFit/>
          </a:bodyPr>
          <a:lstStyle/>
          <a:p>
            <a:r>
              <a:rPr lang="en-US" sz="1400" dirty="0"/>
              <a:t>Graphic: kaboom.org</a:t>
            </a:r>
          </a:p>
        </p:txBody>
      </p:sp>
      <p:sp>
        <p:nvSpPr>
          <p:cNvPr id="8" name="TextBox 7"/>
          <p:cNvSpPr txBox="1"/>
          <p:nvPr/>
        </p:nvSpPr>
        <p:spPr>
          <a:xfrm>
            <a:off x="914400" y="2422139"/>
            <a:ext cx="2133600" cy="1200329"/>
          </a:xfrm>
          <a:prstGeom prst="rect">
            <a:avLst/>
          </a:prstGeom>
          <a:noFill/>
        </p:spPr>
        <p:txBody>
          <a:bodyPr wrap="square" rtlCol="0">
            <a:spAutoFit/>
          </a:bodyPr>
          <a:lstStyle/>
          <a:p>
            <a:r>
              <a:rPr lang="en-US" b="1" i="1" dirty="0"/>
              <a:t>Positive  Stress</a:t>
            </a:r>
          </a:p>
          <a:p>
            <a:r>
              <a:rPr lang="en-US" dirty="0"/>
              <a:t>(ex. getting a shot)  </a:t>
            </a:r>
          </a:p>
          <a:p>
            <a:r>
              <a:rPr lang="en-US" dirty="0"/>
              <a:t>Brief. Part of healthy development.</a:t>
            </a:r>
          </a:p>
        </p:txBody>
      </p:sp>
      <p:sp>
        <p:nvSpPr>
          <p:cNvPr id="9" name="TextBox 8"/>
          <p:cNvSpPr txBox="1"/>
          <p:nvPr/>
        </p:nvSpPr>
        <p:spPr>
          <a:xfrm>
            <a:off x="3581400" y="2133600"/>
            <a:ext cx="2206388" cy="1477328"/>
          </a:xfrm>
          <a:prstGeom prst="rect">
            <a:avLst/>
          </a:prstGeom>
          <a:noFill/>
        </p:spPr>
        <p:txBody>
          <a:bodyPr wrap="square" rtlCol="0">
            <a:spAutoFit/>
          </a:bodyPr>
          <a:lstStyle/>
          <a:p>
            <a:r>
              <a:rPr lang="en-US" b="1" i="1" dirty="0"/>
              <a:t>Tolerable Stress </a:t>
            </a:r>
          </a:p>
          <a:p>
            <a:r>
              <a:rPr lang="en-US" dirty="0"/>
              <a:t>(ex. death in family) More severe. Buffered by adult support</a:t>
            </a:r>
          </a:p>
        </p:txBody>
      </p:sp>
      <p:sp>
        <p:nvSpPr>
          <p:cNvPr id="10" name="TextBox 9"/>
          <p:cNvSpPr txBox="1"/>
          <p:nvPr/>
        </p:nvSpPr>
        <p:spPr>
          <a:xfrm>
            <a:off x="6400800" y="1844722"/>
            <a:ext cx="2362200" cy="1754326"/>
          </a:xfrm>
          <a:prstGeom prst="rect">
            <a:avLst/>
          </a:prstGeom>
          <a:noFill/>
        </p:spPr>
        <p:txBody>
          <a:bodyPr wrap="square" rtlCol="0">
            <a:spAutoFit/>
          </a:bodyPr>
          <a:lstStyle/>
          <a:p>
            <a:r>
              <a:rPr lang="en-US" b="1" i="1" dirty="0"/>
              <a:t>Toxic Stress</a:t>
            </a:r>
          </a:p>
          <a:p>
            <a:r>
              <a:rPr lang="en-US" dirty="0"/>
              <a:t>(ex. chronic neglect) Strong, frequent and/or prolonged adversity, without enough adult support</a:t>
            </a:r>
          </a:p>
        </p:txBody>
      </p:sp>
      <p:sp>
        <p:nvSpPr>
          <p:cNvPr id="3" name="Slide Number Placeholder 2"/>
          <p:cNvSpPr>
            <a:spLocks noGrp="1"/>
          </p:cNvSpPr>
          <p:nvPr>
            <p:ph type="sldNum" sz="quarter" idx="4"/>
          </p:nvPr>
        </p:nvSpPr>
        <p:spPr/>
        <p:txBody>
          <a:bodyPr/>
          <a:lstStyle/>
          <a:p>
            <a:fld id="{DE8CE56C-A2E9-4B51-845C-B68819E27105}" type="slidenum">
              <a:rPr lang="en-US" smtClean="0"/>
              <a:pPr/>
              <a:t>6</a:t>
            </a:fld>
            <a:endParaRPr lang="en-US" dirty="0"/>
          </a:p>
        </p:txBody>
      </p:sp>
    </p:spTree>
    <p:extLst>
      <p:ext uri="{BB962C8B-B14F-4D97-AF65-F5344CB8AC3E}">
        <p14:creationId xmlns:p14="http://schemas.microsoft.com/office/powerpoint/2010/main" val="12009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143000"/>
          </a:xfrm>
        </p:spPr>
        <p:txBody>
          <a:bodyPr>
            <a:noAutofit/>
          </a:bodyPr>
          <a:lstStyle/>
          <a:p>
            <a:pPr algn="l"/>
            <a:r>
              <a:rPr lang="en-US" dirty="0"/>
              <a:t> 4. Toxic stress harms brain architecture</a:t>
            </a: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a:t>Children’s brains that are constantly bathed in “fight or flight” hormones start to wire differently</a:t>
            </a:r>
          </a:p>
          <a:p>
            <a:r>
              <a:rPr lang="en-US" sz="2400" dirty="0"/>
              <a:t>Neutral facial expressions may be interpreted as threatening</a:t>
            </a:r>
          </a:p>
          <a:p>
            <a:r>
              <a:rPr lang="en-US" sz="2400" dirty="0"/>
              <a:t>Fewer connections grow in “reasoning” section of brain</a:t>
            </a:r>
          </a:p>
          <a:p>
            <a:r>
              <a:rPr lang="en-US" sz="2400" dirty="0"/>
              <a:t>Weaker impulse control, shorter attention spans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91257"/>
            <a:ext cx="4572000" cy="2633343"/>
          </a:xfrm>
          <a:prstGeom prst="rect">
            <a:avLst/>
          </a:prstGeom>
        </p:spPr>
      </p:pic>
      <p:sp>
        <p:nvSpPr>
          <p:cNvPr id="7" name="TextBox 6"/>
          <p:cNvSpPr txBox="1"/>
          <p:nvPr/>
        </p:nvSpPr>
        <p:spPr>
          <a:xfrm>
            <a:off x="5715000" y="5943597"/>
            <a:ext cx="2895600" cy="307777"/>
          </a:xfrm>
          <a:prstGeom prst="rect">
            <a:avLst/>
          </a:prstGeom>
          <a:noFill/>
        </p:spPr>
        <p:txBody>
          <a:bodyPr wrap="square" rtlCol="0">
            <a:spAutoFit/>
          </a:bodyPr>
          <a:lstStyle/>
          <a:p>
            <a:r>
              <a:rPr lang="en-US" sz="1400" dirty="0"/>
              <a:t>Image: Orion Children International</a:t>
            </a:r>
          </a:p>
        </p:txBody>
      </p:sp>
      <p:sp>
        <p:nvSpPr>
          <p:cNvPr id="4" name="Slide Number Placeholder 3"/>
          <p:cNvSpPr>
            <a:spLocks noGrp="1"/>
          </p:cNvSpPr>
          <p:nvPr>
            <p:ph type="sldNum" sz="quarter" idx="4"/>
          </p:nvPr>
        </p:nvSpPr>
        <p:spPr/>
        <p:txBody>
          <a:bodyPr/>
          <a:lstStyle/>
          <a:p>
            <a:fld id="{DE8CE56C-A2E9-4B51-845C-B68819E27105}" type="slidenum">
              <a:rPr lang="en-US" smtClean="0"/>
              <a:pPr/>
              <a:t>7</a:t>
            </a:fld>
            <a:endParaRPr lang="en-US" dirty="0"/>
          </a:p>
        </p:txBody>
      </p:sp>
    </p:spTree>
    <p:extLst>
      <p:ext uri="{BB962C8B-B14F-4D97-AF65-F5344CB8AC3E}">
        <p14:creationId xmlns:p14="http://schemas.microsoft.com/office/powerpoint/2010/main" val="30562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828800"/>
            <a:ext cx="3048000" cy="4525963"/>
          </a:xfrm>
        </p:spPr>
        <p:txBody>
          <a:bodyPr>
            <a:normAutofit/>
          </a:bodyPr>
          <a:lstStyle/>
          <a:p>
            <a:r>
              <a:rPr lang="en-US" sz="2400" dirty="0">
                <a:sym typeface="Wingdings" panose="05000000000000000000" pitchFamily="2" charset="2"/>
              </a:rPr>
              <a:t>Chronic stress sends white blood cells into overdrive (chronic inflammation)</a:t>
            </a:r>
          </a:p>
          <a:p>
            <a:r>
              <a:rPr lang="en-US" sz="2400" dirty="0">
                <a:sym typeface="Wingdings" panose="05000000000000000000" pitchFamily="2" charset="2"/>
              </a:rPr>
              <a:t>Common unhealthy responses to toxic stress: smoking and alcohol abuse</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86200" y="1342245"/>
            <a:ext cx="4800600" cy="4622577"/>
          </a:xfrm>
        </p:spPr>
      </p:pic>
      <p:sp>
        <p:nvSpPr>
          <p:cNvPr id="7" name="TextBox 6"/>
          <p:cNvSpPr txBox="1"/>
          <p:nvPr/>
        </p:nvSpPr>
        <p:spPr>
          <a:xfrm>
            <a:off x="5029200" y="5987360"/>
            <a:ext cx="3733800" cy="307777"/>
          </a:xfrm>
          <a:prstGeom prst="rect">
            <a:avLst/>
          </a:prstGeom>
          <a:noFill/>
        </p:spPr>
        <p:txBody>
          <a:bodyPr wrap="square" rtlCol="0">
            <a:spAutoFit/>
          </a:bodyPr>
          <a:lstStyle/>
          <a:p>
            <a:r>
              <a:rPr lang="en-US" sz="1400" dirty="0"/>
              <a:t>Image: Miller et al., </a:t>
            </a:r>
            <a:r>
              <a:rPr lang="en-US" sz="1400" i="1" dirty="0"/>
              <a:t>Biol Psychiatry </a:t>
            </a:r>
            <a:r>
              <a:rPr lang="en-US" sz="1400" dirty="0"/>
              <a:t>2009;65:734</a:t>
            </a:r>
          </a:p>
        </p:txBody>
      </p:sp>
      <p:sp>
        <p:nvSpPr>
          <p:cNvPr id="9" name="Title 1"/>
          <p:cNvSpPr>
            <a:spLocks noGrp="1"/>
          </p:cNvSpPr>
          <p:nvPr>
            <p:ph type="title"/>
          </p:nvPr>
        </p:nvSpPr>
        <p:spPr>
          <a:xfrm>
            <a:off x="457200" y="274638"/>
            <a:ext cx="8229600" cy="1143000"/>
          </a:xfrm>
        </p:spPr>
        <p:txBody>
          <a:bodyPr>
            <a:normAutofit/>
          </a:bodyPr>
          <a:lstStyle/>
          <a:p>
            <a:pPr algn="l"/>
            <a:r>
              <a:rPr lang="en-US" dirty="0">
                <a:solidFill>
                  <a:schemeClr val="tx1">
                    <a:lumMod val="75000"/>
                    <a:lumOff val="25000"/>
                  </a:schemeClr>
                </a:solidFill>
                <a:latin typeface="Calibri Light" panose="020F0302020204030204" pitchFamily="34" charset="0"/>
              </a:rPr>
              <a:t> </a:t>
            </a:r>
            <a:r>
              <a:rPr lang="en-US" sz="4200" dirty="0">
                <a:solidFill>
                  <a:schemeClr val="tx1">
                    <a:lumMod val="75000"/>
                    <a:lumOff val="25000"/>
                  </a:schemeClr>
                </a:solidFill>
                <a:latin typeface="Calibri Light" panose="020F0302020204030204" pitchFamily="34" charset="0"/>
              </a:rPr>
              <a:t>5. …and the rest of the body too</a:t>
            </a:r>
          </a:p>
        </p:txBody>
      </p:sp>
      <p:sp>
        <p:nvSpPr>
          <p:cNvPr id="6" name="Slide Number Placeholder 3"/>
          <p:cNvSpPr txBox="1">
            <a:spLocks/>
          </p:cNvSpPr>
          <p:nvPr/>
        </p:nvSpPr>
        <p:spPr>
          <a:xfrm>
            <a:off x="7924800" y="6375401"/>
            <a:ext cx="1219200" cy="46418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8CE56C-A2E9-4B51-845C-B68819E27105}" type="slidenum">
              <a:rPr lang="en-US" sz="1400" b="1" smtClean="0">
                <a:solidFill>
                  <a:schemeClr val="bg1"/>
                </a:solidFill>
                <a:latin typeface="Myriad Pro"/>
              </a:rPr>
              <a:pPr algn="r"/>
              <a:t>8</a:t>
            </a:fld>
            <a:endParaRPr lang="en-US" sz="1400" b="1" dirty="0">
              <a:solidFill>
                <a:schemeClr val="bg1"/>
              </a:solidFill>
              <a:latin typeface="Myriad Pro"/>
            </a:endParaRPr>
          </a:p>
        </p:txBody>
      </p:sp>
    </p:spTree>
    <p:extLst>
      <p:ext uri="{BB962C8B-B14F-4D97-AF65-F5344CB8AC3E}">
        <p14:creationId xmlns:p14="http://schemas.microsoft.com/office/powerpoint/2010/main" val="306613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0772"/>
          <a:stretch/>
        </p:blipFill>
        <p:spPr>
          <a:xfrm>
            <a:off x="0" y="1240700"/>
            <a:ext cx="9144000" cy="4420772"/>
          </a:xfrm>
          <a:prstGeom prst="rect">
            <a:avLst/>
          </a:prstGeom>
        </p:spPr>
      </p:pic>
      <p:sp>
        <p:nvSpPr>
          <p:cNvPr id="2" name="Title 1"/>
          <p:cNvSpPr>
            <a:spLocks noGrp="1"/>
          </p:cNvSpPr>
          <p:nvPr>
            <p:ph type="title"/>
          </p:nvPr>
        </p:nvSpPr>
        <p:spPr/>
        <p:txBody>
          <a:bodyPr>
            <a:normAutofit/>
          </a:bodyPr>
          <a:lstStyle/>
          <a:p>
            <a:pPr algn="l"/>
            <a:r>
              <a:rPr lang="en-US" dirty="0"/>
              <a:t>6. This has broad impacts</a:t>
            </a:r>
          </a:p>
        </p:txBody>
      </p:sp>
      <p:sp>
        <p:nvSpPr>
          <p:cNvPr id="6" name="TextBox 5"/>
          <p:cNvSpPr txBox="1"/>
          <p:nvPr/>
        </p:nvSpPr>
        <p:spPr>
          <a:xfrm>
            <a:off x="4623515" y="5990823"/>
            <a:ext cx="4495800" cy="307777"/>
          </a:xfrm>
          <a:prstGeom prst="rect">
            <a:avLst/>
          </a:prstGeom>
          <a:noFill/>
        </p:spPr>
        <p:txBody>
          <a:bodyPr wrap="square" rtlCol="0">
            <a:spAutoFit/>
          </a:bodyPr>
          <a:lstStyle/>
          <a:p>
            <a:r>
              <a:rPr lang="en-US" sz="1400" dirty="0"/>
              <a:t>Graphic: Centers for Disease Control and Prevention</a:t>
            </a:r>
          </a:p>
        </p:txBody>
      </p:sp>
      <p:sp>
        <p:nvSpPr>
          <p:cNvPr id="8" name="TextBox 7"/>
          <p:cNvSpPr txBox="1"/>
          <p:nvPr/>
        </p:nvSpPr>
        <p:spPr>
          <a:xfrm>
            <a:off x="5105400" y="2743200"/>
            <a:ext cx="3429000" cy="707886"/>
          </a:xfrm>
          <a:prstGeom prst="rect">
            <a:avLst/>
          </a:prstGeom>
          <a:solidFill>
            <a:schemeClr val="bg1"/>
          </a:solidFill>
        </p:spPr>
        <p:txBody>
          <a:bodyPr wrap="square" rtlCol="0">
            <a:spAutoFit/>
          </a:bodyPr>
          <a:lstStyle/>
          <a:p>
            <a:r>
              <a:rPr lang="en-US" sz="2000" dirty="0"/>
              <a:t>Dose-response relationship with 40+ health outcomes </a:t>
            </a:r>
          </a:p>
        </p:txBody>
      </p:sp>
      <p:sp>
        <p:nvSpPr>
          <p:cNvPr id="3" name="Slide Number Placeholder 2"/>
          <p:cNvSpPr>
            <a:spLocks noGrp="1"/>
          </p:cNvSpPr>
          <p:nvPr>
            <p:ph type="sldNum" sz="quarter" idx="4"/>
          </p:nvPr>
        </p:nvSpPr>
        <p:spPr/>
        <p:txBody>
          <a:bodyPr/>
          <a:lstStyle/>
          <a:p>
            <a:fld id="{DE8CE56C-A2E9-4B51-845C-B68819E27105}" type="slidenum">
              <a:rPr lang="en-US" smtClean="0"/>
              <a:pPr/>
              <a:t>9</a:t>
            </a:fld>
            <a:endParaRPr lang="en-US" dirty="0"/>
          </a:p>
        </p:txBody>
      </p:sp>
    </p:spTree>
    <p:extLst>
      <p:ext uri="{BB962C8B-B14F-4D97-AF65-F5344CB8AC3E}">
        <p14:creationId xmlns:p14="http://schemas.microsoft.com/office/powerpoint/2010/main" val="3370063595"/>
      </p:ext>
    </p:extLst>
  </p:cSld>
  <p:clrMapOvr>
    <a:masterClrMapping/>
  </p:clrMapOvr>
</p:sld>
</file>

<file path=ppt/theme/theme1.xml><?xml version="1.0" encoding="utf-8"?>
<a:theme xmlns:a="http://schemas.openxmlformats.org/drawingml/2006/main" name="Metro Health PPT template 4x3">
  <a:themeElements>
    <a:clrScheme name="Custom 1">
      <a:dk1>
        <a:sysClr val="windowText" lastClr="000000"/>
      </a:dk1>
      <a:lt1>
        <a:sysClr val="window" lastClr="FFFFFF"/>
      </a:lt1>
      <a:dk2>
        <a:srgbClr val="1F497D"/>
      </a:dk2>
      <a:lt2>
        <a:srgbClr val="EEECE1"/>
      </a:lt2>
      <a:accent1>
        <a:srgbClr val="953734"/>
      </a:accent1>
      <a:accent2>
        <a:srgbClr val="63242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1941</TotalTime>
  <Words>1232</Words>
  <Application>Microsoft Office PowerPoint</Application>
  <PresentationFormat>On-screen Show (4:3)</PresentationFormat>
  <Paragraphs>246</Paragraphs>
  <Slides>25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Khmer UI</vt:lpstr>
      <vt:lpstr>Myriad Pro</vt:lpstr>
      <vt:lpstr>Metro Health PPT template 4x3</vt:lpstr>
      <vt:lpstr>10 Things to Know about  Adverse Childhood Experiences (ACEs)</vt:lpstr>
      <vt:lpstr>1. Scored with a 10-question quiz</vt:lpstr>
      <vt:lpstr>ACE Questionnaire </vt:lpstr>
      <vt:lpstr>Continued</vt:lpstr>
      <vt:lpstr>2. ACEs are common</vt:lpstr>
      <vt:lpstr>3. ACEs cause toxic stress</vt:lpstr>
      <vt:lpstr> 4. Toxic stress harms brain architecture</vt:lpstr>
      <vt:lpstr> 5. …and the rest of the body too</vt:lpstr>
      <vt:lpstr>6. This has broad impacts</vt:lpstr>
      <vt:lpstr>PowerPoint Presentation</vt:lpstr>
      <vt:lpstr>PowerPoint Presentation</vt:lpstr>
      <vt:lpstr>PowerPoint Presentation</vt:lpstr>
      <vt:lpstr>7. Effects may last generations</vt:lpstr>
      <vt:lpstr>8. We can overcome high ACEs</vt:lpstr>
      <vt:lpstr>Case Study: Walla Walla, WA</vt:lpstr>
      <vt:lpstr>9. How to create resilience</vt:lpstr>
      <vt:lpstr>10. What’s happening in San Antonio?</vt:lpstr>
      <vt:lpstr>PowerPoint Presentation</vt:lpstr>
      <vt:lpstr>Institute for Trauma-Informed Care</vt:lpstr>
      <vt:lpstr>Certifying Entity</vt:lpstr>
      <vt:lpstr>PowerPoint Presentation</vt:lpstr>
      <vt:lpstr>How Brains are Built</vt:lpstr>
      <vt:lpstr>PowerPoint Presentation</vt:lpstr>
      <vt:lpstr>PowerPoint Presentation</vt:lpstr>
      <vt:lpstr>PowerPoint Presentation</vt:lpstr>
    </vt:vector>
  </TitlesOfParts>
  <Company>City of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136189</dc:creator>
  <cp:lastModifiedBy>Johnson, Mykaela R</cp:lastModifiedBy>
  <cp:revision>182</cp:revision>
  <dcterms:created xsi:type="dcterms:W3CDTF">2016-02-23T15:28:07Z</dcterms:created>
  <dcterms:modified xsi:type="dcterms:W3CDTF">2020-11-24T20:27:21Z</dcterms:modified>
</cp:coreProperties>
</file>